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565" r:id="rId3"/>
    <p:sldId id="566" r:id="rId4"/>
    <p:sldId id="567" r:id="rId5"/>
    <p:sldId id="543" r:id="rId6"/>
    <p:sldId id="550" r:id="rId7"/>
    <p:sldId id="501" r:id="rId8"/>
    <p:sldId id="552" r:id="rId9"/>
    <p:sldId id="492" r:id="rId10"/>
    <p:sldId id="493" r:id="rId11"/>
    <p:sldId id="555" r:id="rId12"/>
    <p:sldId id="551" r:id="rId13"/>
    <p:sldId id="517" r:id="rId14"/>
    <p:sldId id="535" r:id="rId15"/>
    <p:sldId id="538" r:id="rId16"/>
    <p:sldId id="553" r:id="rId17"/>
    <p:sldId id="556" r:id="rId18"/>
    <p:sldId id="532" r:id="rId19"/>
    <p:sldId id="510" r:id="rId20"/>
    <p:sldId id="504" r:id="rId21"/>
    <p:sldId id="557" r:id="rId22"/>
    <p:sldId id="528" r:id="rId23"/>
    <p:sldId id="529" r:id="rId24"/>
    <p:sldId id="564" r:id="rId25"/>
    <p:sldId id="563" r:id="rId26"/>
    <p:sldId id="516" r:id="rId27"/>
    <p:sldId id="507" r:id="rId28"/>
    <p:sldId id="541" r:id="rId29"/>
    <p:sldId id="559" r:id="rId30"/>
    <p:sldId id="542" r:id="rId31"/>
    <p:sldId id="558" r:id="rId32"/>
    <p:sldId id="549" r:id="rId33"/>
    <p:sldId id="561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3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83609" autoAdjust="0"/>
  </p:normalViewPr>
  <p:slideViewPr>
    <p:cSldViewPr snapToGrid="0" showGuides="1">
      <p:cViewPr varScale="1">
        <p:scale>
          <a:sx n="93" d="100"/>
          <a:sy n="93" d="100"/>
        </p:scale>
        <p:origin x="216" y="248"/>
      </p:cViewPr>
      <p:guideLst>
        <p:guide orient="horz" pos="51"/>
        <p:guide pos="3840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juneyounglee\Dropbox\Graduate%20school\2019%20EuroLLVM\spec2017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Sheet1!$B$19</c:f>
              <c:strCache>
                <c:ptCount val="1"/>
                <c:pt idx="0">
                  <c:v>i5-6600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Sheet1!$A$20:$A$35</c:f>
              <c:strCache>
                <c:ptCount val="16"/>
                <c:pt idx="0">
                  <c:v>500.perlbench_r</c:v>
                </c:pt>
                <c:pt idx="1">
                  <c:v>502.gcc_r</c:v>
                </c:pt>
                <c:pt idx="2">
                  <c:v>505.mcf_r</c:v>
                </c:pt>
                <c:pt idx="3">
                  <c:v>520.omnetpp_r</c:v>
                </c:pt>
                <c:pt idx="4">
                  <c:v>523.xalancbmk_r</c:v>
                </c:pt>
                <c:pt idx="5">
                  <c:v>525.x264_r</c:v>
                </c:pt>
                <c:pt idx="6">
                  <c:v>531.deepsjeng_r</c:v>
                </c:pt>
                <c:pt idx="7">
                  <c:v>541.leela_r</c:v>
                </c:pt>
                <c:pt idx="8">
                  <c:v>557.xz_r</c:v>
                </c:pt>
                <c:pt idx="9">
                  <c:v>508.namd_r</c:v>
                </c:pt>
                <c:pt idx="10">
                  <c:v>510.parest_r</c:v>
                </c:pt>
                <c:pt idx="11">
                  <c:v>511.povray_r</c:v>
                </c:pt>
                <c:pt idx="12">
                  <c:v>519.lbm_r</c:v>
                </c:pt>
                <c:pt idx="13">
                  <c:v>526.blender_r</c:v>
                </c:pt>
                <c:pt idx="14">
                  <c:v>538.imagick_r</c:v>
                </c:pt>
                <c:pt idx="15">
                  <c:v>544.nab_r</c:v>
                </c:pt>
              </c:strCache>
            </c:strRef>
          </c:cat>
          <c:val>
            <c:numRef>
              <c:f>Sheet1!$B$20:$B$35</c:f>
              <c:numCache>
                <c:formatCode>0.00%</c:formatCode>
                <c:ptCount val="16"/>
                <c:pt idx="0">
                  <c:v>2E-3</c:v>
                </c:pt>
                <c:pt idx="1">
                  <c:v>-2E-3</c:v>
                </c:pt>
                <c:pt idx="2">
                  <c:v>-5.0000000000000001E-3</c:v>
                </c:pt>
                <c:pt idx="3">
                  <c:v>-4.0000000000000001E-3</c:v>
                </c:pt>
                <c:pt idx="4">
                  <c:v>3.5000000000000003E-2</c:v>
                </c:pt>
                <c:pt idx="5">
                  <c:v>0</c:v>
                </c:pt>
                <c:pt idx="6">
                  <c:v>0</c:v>
                </c:pt>
                <c:pt idx="7">
                  <c:v>3.0000000000000001E-3</c:v>
                </c:pt>
                <c:pt idx="8">
                  <c:v>0</c:v>
                </c:pt>
                <c:pt idx="9">
                  <c:v>1E-3</c:v>
                </c:pt>
                <c:pt idx="10">
                  <c:v>0</c:v>
                </c:pt>
                <c:pt idx="11">
                  <c:v>6.0000000000000001E-3</c:v>
                </c:pt>
                <c:pt idx="12">
                  <c:v>0</c:v>
                </c:pt>
                <c:pt idx="13">
                  <c:v>-4.0000000000000001E-3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D6-4BF2-AE18-E1B726EFF532}"/>
            </c:ext>
          </c:extLst>
        </c:ser>
        <c:ser>
          <c:idx val="1"/>
          <c:order val="1"/>
          <c:tx>
            <c:strRef>
              <c:f>Sheet1!$C$19</c:f>
              <c:strCache>
                <c:ptCount val="1"/>
                <c:pt idx="0">
                  <c:v>i7-7700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Sheet1!$A$20:$A$35</c:f>
              <c:strCache>
                <c:ptCount val="16"/>
                <c:pt idx="0">
                  <c:v>500.perlbench_r</c:v>
                </c:pt>
                <c:pt idx="1">
                  <c:v>502.gcc_r</c:v>
                </c:pt>
                <c:pt idx="2">
                  <c:v>505.mcf_r</c:v>
                </c:pt>
                <c:pt idx="3">
                  <c:v>520.omnetpp_r</c:v>
                </c:pt>
                <c:pt idx="4">
                  <c:v>523.xalancbmk_r</c:v>
                </c:pt>
                <c:pt idx="5">
                  <c:v>525.x264_r</c:v>
                </c:pt>
                <c:pt idx="6">
                  <c:v>531.deepsjeng_r</c:v>
                </c:pt>
                <c:pt idx="7">
                  <c:v>541.leela_r</c:v>
                </c:pt>
                <c:pt idx="8">
                  <c:v>557.xz_r</c:v>
                </c:pt>
                <c:pt idx="9">
                  <c:v>508.namd_r</c:v>
                </c:pt>
                <c:pt idx="10">
                  <c:v>510.parest_r</c:v>
                </c:pt>
                <c:pt idx="11">
                  <c:v>511.povray_r</c:v>
                </c:pt>
                <c:pt idx="12">
                  <c:v>519.lbm_r</c:v>
                </c:pt>
                <c:pt idx="13">
                  <c:v>526.blender_r</c:v>
                </c:pt>
                <c:pt idx="14">
                  <c:v>538.imagick_r</c:v>
                </c:pt>
                <c:pt idx="15">
                  <c:v>544.nab_r</c:v>
                </c:pt>
              </c:strCache>
            </c:strRef>
          </c:cat>
          <c:val>
            <c:numRef>
              <c:f>Sheet1!$C$20:$C$35</c:f>
              <c:numCache>
                <c:formatCode>0.00%</c:formatCode>
                <c:ptCount val="16"/>
                <c:pt idx="0">
                  <c:v>5.0000000000000001E-3</c:v>
                </c:pt>
                <c:pt idx="1">
                  <c:v>1E-3</c:v>
                </c:pt>
                <c:pt idx="2">
                  <c:v>7.0000000000000001E-3</c:v>
                </c:pt>
                <c:pt idx="3">
                  <c:v>-5.0000000000000001E-3</c:v>
                </c:pt>
                <c:pt idx="4">
                  <c:v>3.5999999999999997E-2</c:v>
                </c:pt>
                <c:pt idx="5">
                  <c:v>-1E-3</c:v>
                </c:pt>
                <c:pt idx="6">
                  <c:v>0</c:v>
                </c:pt>
                <c:pt idx="7">
                  <c:v>1E-3</c:v>
                </c:pt>
                <c:pt idx="8">
                  <c:v>-1E-3</c:v>
                </c:pt>
                <c:pt idx="9">
                  <c:v>4.0000000000000001E-3</c:v>
                </c:pt>
                <c:pt idx="10">
                  <c:v>2E-3</c:v>
                </c:pt>
                <c:pt idx="11">
                  <c:v>8.0000000000000002E-3</c:v>
                </c:pt>
                <c:pt idx="12">
                  <c:v>-2E-3</c:v>
                </c:pt>
                <c:pt idx="13">
                  <c:v>-3.0000000000000001E-3</c:v>
                </c:pt>
                <c:pt idx="14">
                  <c:v>0</c:v>
                </c:pt>
                <c:pt idx="15">
                  <c:v>-1E-3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D6-4BF2-AE18-E1B726EFF5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50629711"/>
        <c:axId val="250631391"/>
      </c:barChart>
      <c:catAx>
        <c:axId val="250629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0631391"/>
        <c:crosses val="autoZero"/>
        <c:auto val="1"/>
        <c:lblAlgn val="ctr"/>
        <c:lblOffset val="100"/>
        <c:noMultiLvlLbl val="0"/>
      </c:catAx>
      <c:valAx>
        <c:axId val="2506313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0629711"/>
        <c:crosses val="autoZero"/>
        <c:crossBetween val="between"/>
        <c:majorUnit val="1.0000000000000002E-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9619720217200052"/>
          <c:y val="9.3930822876882647E-2"/>
          <c:w val="0.18244065119709188"/>
          <c:h val="5.29736974367565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5B49CD-EA76-433B-9DE4-70B29D454418}" type="datetimeFigureOut">
              <a:rPr lang="ko-KR" altLang="en-US" smtClean="0"/>
              <a:t>2019. 4. 19.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98DC68-F13C-4E7D-9A1E-42C3113D14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078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-std.org/jtc1/sc22/wg14/www/docs/dr_260.htm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Unlike assembly, a pointer in LLVM IR tracks its underlying object regardless of its integer representation, and it is called provenance.</a:t>
            </a:r>
          </a:p>
          <a:p>
            <a:r>
              <a:rPr lang="en-US" altLang="ko-KR" dirty="0"/>
              <a:t>This helps many optimizations on loads and stores.</a:t>
            </a:r>
          </a:p>
          <a:p>
            <a:endParaRPr lang="en-US" altLang="ko-KR" dirty="0"/>
          </a:p>
          <a:p>
            <a:r>
              <a:rPr lang="en-US" altLang="ko-KR" dirty="0"/>
              <a:t>Then, we can naturally raise a question</a:t>
            </a:r>
            <a:r>
              <a:rPr lang="en-US" altLang="ko-KR"/>
              <a:t>: Should </a:t>
            </a:r>
            <a:r>
              <a:rPr lang="en-US" altLang="ko-KR" dirty="0"/>
              <a:t>an integer in LLVM IR also track provenance, as integers are equivalent to pointers in assembly.</a:t>
            </a:r>
          </a:p>
          <a:p>
            <a:endParaRPr lang="en-US" altLang="ko-KR" dirty="0"/>
          </a:p>
          <a:p>
            <a:r>
              <a:rPr lang="en-US" altLang="ko-KR" dirty="0"/>
              <a:t>Our research answers this question, and also answers what casts between integer and pointer mean.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8DC68-F13C-4E7D-9A1E-42C3113D14D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407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unnatural when it comes to integer optimizations.</a:t>
            </a:r>
          </a:p>
          <a:p>
            <a:endParaRPr lang="en-US" dirty="0"/>
          </a:p>
          <a:p>
            <a:r>
              <a:rPr lang="en-US" dirty="0"/>
              <a:t>First, we'd expect that for integer variables, </a:t>
            </a:r>
            <a:r>
              <a:rPr lang="en-US" dirty="0" err="1"/>
              <a:t>i</a:t>
            </a:r>
            <a:r>
              <a:rPr lang="en-US" dirty="0"/>
              <a:t> + j -k is equivalent to </a:t>
            </a:r>
            <a:r>
              <a:rPr lang="en-US" dirty="0" err="1"/>
              <a:t>i</a:t>
            </a:r>
            <a:r>
              <a:rPr lang="en-US" dirty="0"/>
              <a:t> + j - k.</a:t>
            </a:r>
          </a:p>
          <a:p>
            <a:endParaRPr lang="en-US" dirty="0"/>
          </a:p>
          <a:p>
            <a:r>
              <a:rPr lang="en-US" dirty="0"/>
              <a:t>Second, under certain precondition, we can optimize j cast to float to </a:t>
            </a:r>
            <a:r>
              <a:rPr lang="en-US" dirty="0" err="1"/>
              <a:t>int</a:t>
            </a:r>
            <a:r>
              <a:rPr lang="en-US" dirty="0"/>
              <a:t> into just j.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8DC68-F13C-4E7D-9A1E-42C3113D14D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499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8DC68-F13C-4E7D-9A1E-42C3113D14D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041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of the full provenance seems a bit dangerous.</a:t>
            </a:r>
          </a:p>
          <a:p>
            <a:r>
              <a:rPr lang="en-US" dirty="0"/>
              <a:t>How can we protect </a:t>
            </a:r>
            <a:r>
              <a:rPr lang="en-US" dirty="0" err="1"/>
              <a:t>unescaped</a:t>
            </a:r>
            <a:r>
              <a:rPr lang="en-US" dirty="0"/>
              <a:t> local variables from being accessed from unknown functions via integer to pointer casting?</a:t>
            </a:r>
          </a:p>
          <a:p>
            <a:endParaRPr lang="en-US" dirty="0"/>
          </a:p>
          <a:p>
            <a:r>
              <a:rPr lang="en-US" dirty="0"/>
              <a:t>Our solution is to block them by exploiting nondeterministic allocation, meaning that the address of the local variable is </a:t>
            </a:r>
            <a:r>
              <a:rPr lang="en-US" dirty="0" err="1"/>
              <a:t>nondeterministically</a:t>
            </a:r>
            <a:r>
              <a:rPr lang="en-US" dirty="0"/>
              <a:t> </a:t>
            </a:r>
            <a:r>
              <a:rPr lang="en-US" dirty="0" err="1"/>
              <a:t>choosen</a:t>
            </a:r>
            <a:r>
              <a:rPr lang="en-US" dirty="0"/>
              <a:t>, so it's </a:t>
            </a:r>
            <a:r>
              <a:rPr lang="en-US" dirty="0" err="1"/>
              <a:t>impossibe</a:t>
            </a:r>
            <a:r>
              <a:rPr lang="en-US" dirty="0"/>
              <a:t> to guess.</a:t>
            </a:r>
          </a:p>
          <a:p>
            <a:endParaRPr lang="en-US" dirty="0"/>
          </a:p>
          <a:p>
            <a:r>
              <a:rPr lang="en-US" dirty="0"/>
              <a:t>Second question is how to perform in-bounds checking, that is </a:t>
            </a:r>
            <a:r>
              <a:rPr lang="en-US" dirty="0" err="1"/>
              <a:t>gep</a:t>
            </a:r>
            <a:r>
              <a:rPr lang="en-US" dirty="0"/>
              <a:t> inbounds operation, on full-provenance pointers.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8DC68-F13C-4E7D-9A1E-42C3113D14D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342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If integers don't track provenance, what are the </a:t>
            </a:r>
          </a:p>
          <a:p>
            <a:endParaRPr lang="en-US" altLang="ko-KR" dirty="0"/>
          </a:p>
          <a:p>
            <a:r>
              <a:rPr lang="en-US" altLang="ko-KR" dirty="0" err="1"/>
              <a:t>Explaing</a:t>
            </a:r>
            <a:r>
              <a:rPr lang="en-US" altLang="ko-KR" dirty="0"/>
              <a:t> 1. cast elimination using the basic idea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8DC68-F13C-4E7D-9A1E-42C3113D14D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67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second one will be explained in my poster booth.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8DC68-F13C-4E7D-9A1E-42C3113D14D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8309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advantage of using </a:t>
            </a:r>
            <a:r>
              <a:rPr lang="en-US" altLang="ko-KR" dirty="0" err="1"/>
              <a:t>psub</a:t>
            </a:r>
            <a:r>
              <a:rPr lang="en-US" altLang="ko-KR" dirty="0"/>
              <a:t> is that </a:t>
            </a:r>
            <a:r>
              <a:rPr lang="en-US" altLang="ko-KR" dirty="0" err="1"/>
              <a:t>psub</a:t>
            </a:r>
            <a:r>
              <a:rPr lang="en-US" altLang="ko-KR" dirty="0"/>
              <a:t> </a:t>
            </a:r>
            <a:r>
              <a:rPr lang="en-US" altLang="ko-KR" dirty="0" err="1"/>
              <a:t>doen't</a:t>
            </a:r>
            <a:r>
              <a:rPr lang="en-US" altLang="ko-KR" dirty="0"/>
              <a:t> escape underlying objects of p and q if they don't have full provenance.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8DC68-F13C-4E7D-9A1E-42C3113D14D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725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experimentation, we just disabled this canonicalization to see the worst slowdown.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8DC68-F13C-4E7D-9A1E-42C3113D14D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636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If integers don't track provenance, what are the </a:t>
            </a:r>
          </a:p>
          <a:p>
            <a:endParaRPr lang="en-US" altLang="ko-KR" dirty="0"/>
          </a:p>
          <a:p>
            <a:r>
              <a:rPr lang="en-US" altLang="ko-KR" dirty="0" err="1"/>
              <a:t>Explaing</a:t>
            </a:r>
            <a:r>
              <a:rPr lang="en-US" altLang="ko-KR" dirty="0"/>
              <a:t> 1. cast elimination using the basic idea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8DC68-F13C-4E7D-9A1E-42C3113D14D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6678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gradually updated LLVM 8.0 and observed how the number of casts changed.</a:t>
            </a:r>
          </a:p>
          <a:p>
            <a:endParaRPr lang="en-US" dirty="0"/>
          </a:p>
          <a:p>
            <a:r>
              <a:rPr lang="en-US" dirty="0"/>
              <a:t>First, we disabled the two unsound optimizations introduced before.</a:t>
            </a:r>
          </a:p>
          <a:p>
            <a:endParaRPr lang="en-US" dirty="0"/>
          </a:p>
          <a:p>
            <a:r>
              <a:rPr lang="en-US" dirty="0"/>
              <a:t>Second, we added </a:t>
            </a:r>
            <a:r>
              <a:rPr lang="en-US" dirty="0" err="1"/>
              <a:t>psub</a:t>
            </a:r>
            <a:r>
              <a:rPr lang="en-US" dirty="0"/>
              <a:t>, and stopped </a:t>
            </a:r>
            <a:r>
              <a:rPr lang="en-US" dirty="0" err="1"/>
              <a:t>canonicalizaing</a:t>
            </a:r>
            <a:r>
              <a:rPr lang="en-US" dirty="0"/>
              <a:t> load/store to int.</a:t>
            </a:r>
          </a:p>
          <a:p>
            <a:endParaRPr lang="en-US" dirty="0"/>
          </a:p>
          <a:p>
            <a:r>
              <a:rPr lang="en-US" dirty="0"/>
              <a:t>Third, we conditionally allowed the cast optimizations if possible.</a:t>
            </a:r>
          </a:p>
          <a:p>
            <a:endParaRPr lang="en-US" dirty="0"/>
          </a:p>
          <a:p>
            <a:r>
              <a:rPr lang="en-US" dirty="0"/>
              <a:t>Benchmarks are used ...</a:t>
            </a:r>
          </a:p>
          <a:p>
            <a:endParaRPr lang="en-US" dirty="0"/>
          </a:p>
          <a:p>
            <a:r>
              <a:rPr lang="en-US" dirty="0"/>
              <a:t>Interestingly, we could remove more casts than when cast eliminations are allowed.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8DC68-F13C-4E7D-9A1E-42C3113D14D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1050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20980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56236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Defect Report #260,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http://www.open-std.org/jtc1/sc22/wg14/www/docs/dr_260.htm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ko-KR" sz="1200" dirty="0">
              <a:latin typeface="+mn-l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1200" dirty="0">
                <a:latin typeface="+mn-lt"/>
                <a:cs typeface="+mn-cs"/>
              </a:rPr>
              <a:t>Compiler can translate a program with undefined behavior into any form, so constant propagation is now explained.</a:t>
            </a:r>
          </a:p>
        </p:txBody>
      </p:sp>
    </p:spTree>
    <p:extLst>
      <p:ext uri="{BB962C8B-B14F-4D97-AF65-F5344CB8AC3E}">
        <p14:creationId xmlns:p14="http://schemas.microsoft.com/office/powerpoint/2010/main" val="3172920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Interesting thing is that this is not just a theoretical question.</a:t>
            </a:r>
          </a:p>
          <a:p>
            <a:r>
              <a:rPr lang="en-US" altLang="ko-KR" dirty="0"/>
              <a:t>Remaining it uncertain can make compiler </a:t>
            </a:r>
            <a:r>
              <a:rPr lang="en-US" altLang="ko-KR" dirty="0" err="1"/>
              <a:t>miscompile</a:t>
            </a:r>
            <a:r>
              <a:rPr lang="en-US" altLang="ko-KR" dirty="0"/>
              <a:t> certain programs.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8DC68-F13C-4E7D-9A1E-42C3113D14D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679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여기서 뭐라고 소개하지</a:t>
            </a:r>
            <a:r>
              <a:rPr lang="en-US" altLang="ko-KR" dirty="0"/>
              <a:t>?)</a:t>
            </a:r>
          </a:p>
        </p:txBody>
      </p:sp>
    </p:spTree>
    <p:extLst>
      <p:ext uri="{BB962C8B-B14F-4D97-AF65-F5344CB8AC3E}">
        <p14:creationId xmlns:p14="http://schemas.microsoft.com/office/powerpoint/2010/main" val="2342748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What we expect is that, as the optimized program prints 0, the original program also prints 0, because optimizations should not change the behavior of the original program.</a:t>
            </a:r>
          </a:p>
          <a:p>
            <a:endParaRPr lang="en-US" altLang="ko-KR" dirty="0"/>
          </a:p>
          <a:p>
            <a:r>
              <a:rPr lang="en-US" altLang="ko-KR" dirty="0"/>
              <a:t>--</a:t>
            </a:r>
          </a:p>
          <a:p>
            <a:endParaRPr lang="en-US" altLang="ko-KR" dirty="0"/>
          </a:p>
          <a:p>
            <a:r>
              <a:rPr lang="en-US" altLang="ko-KR" dirty="0"/>
              <a:t>We found that this </a:t>
            </a:r>
            <a:r>
              <a:rPr lang="en-US" altLang="ko-KR" dirty="0" err="1"/>
              <a:t>miscompilation</a:t>
            </a:r>
            <a:r>
              <a:rPr lang="en-US" altLang="ko-KR" dirty="0"/>
              <a:t> bug happens in both LLVM and GCC.</a:t>
            </a:r>
          </a:p>
        </p:txBody>
      </p:sp>
    </p:spTree>
    <p:extLst>
      <p:ext uri="{BB962C8B-B14F-4D97-AF65-F5344CB8AC3E}">
        <p14:creationId xmlns:p14="http://schemas.microsoft.com/office/powerpoint/2010/main" val="2228423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Our observation was that it depends on the memory of integer.</a:t>
            </a:r>
          </a:p>
          <a:p>
            <a:endParaRPr lang="en-US" altLang="ko-KR" dirty="0"/>
          </a:p>
          <a:p>
            <a:r>
              <a:rPr lang="en-US" altLang="ko-KR" dirty="0"/>
              <a:t>...</a:t>
            </a:r>
          </a:p>
          <a:p>
            <a:endParaRPr lang="en-US" altLang="ko-KR" dirty="0"/>
          </a:p>
          <a:p>
            <a:r>
              <a:rPr lang="en-US" altLang="ko-KR" dirty="0"/>
              <a:t>Let me explain why.</a:t>
            </a:r>
          </a:p>
        </p:txBody>
      </p:sp>
    </p:spTree>
    <p:extLst>
      <p:ext uri="{BB962C8B-B14F-4D97-AF65-F5344CB8AC3E}">
        <p14:creationId xmlns:p14="http://schemas.microsoft.com/office/powerpoint/2010/main" val="2454030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24436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Before casting fold, casting p+1 into integer removes provenance p.</a:t>
            </a:r>
          </a:p>
          <a:p>
            <a:r>
              <a:rPr lang="en-US" altLang="ko-KR" dirty="0"/>
              <a:t>However, after optimization, p+1 still has provenance p.</a:t>
            </a:r>
          </a:p>
          <a:p>
            <a:r>
              <a:rPr lang="en-US" altLang="ko-KR" dirty="0"/>
              <a:t>Therefore, the behavior of the program may change.</a:t>
            </a:r>
          </a:p>
          <a:p>
            <a:endParaRPr lang="en-US" altLang="ko-KR" dirty="0"/>
          </a:p>
          <a:p>
            <a:r>
              <a:rPr lang="en-US" altLang="ko-KR" dirty="0"/>
              <a:t>--</a:t>
            </a:r>
          </a:p>
          <a:p>
            <a:endParaRPr lang="en-US" altLang="ko-KR" dirty="0"/>
          </a:p>
          <a:p>
            <a:r>
              <a:rPr lang="ko-KR" altLang="en-US" dirty="0"/>
              <a:t>그래서 우리는 양자택일의 순간에 왔다</a:t>
            </a:r>
            <a:r>
              <a:rPr lang="en-US" altLang="ko-KR" dirty="0"/>
              <a:t>.</a:t>
            </a:r>
            <a:r>
              <a:rPr lang="ko-KR" altLang="en-US" dirty="0"/>
              <a:t> 어떤 모델을 선택해야 하는가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99043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617AF2-3038-4229-95AA-6305B30801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7E7C6DB-DB6D-4631-AA6E-4C925BD427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6FE8FA-B9B1-4736-9C59-6F3B11467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7E7D-E801-47E8-A236-ECACDA7C9084}" type="datetime1">
              <a:rPr lang="ko-KR" altLang="en-US" smtClean="0"/>
              <a:t>2019. 4. 19.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0B7A71-98F5-4244-9FBA-C63660C38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C8D86F-B235-4AB5-B8D2-279F856B6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4401D-A11C-496A-8B2A-2D011F6909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106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210AD-815C-4696-8C6F-2C0CBC048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89A57E-CB9A-49FC-81FA-EA67FA7D1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2D5847-4788-4300-89DF-837651990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2626A-D627-4483-ABBB-FD49726C327B}" type="datetime1">
              <a:rPr lang="ko-KR" altLang="en-US" smtClean="0"/>
              <a:t>2019. 4. 19.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F392C2-6D44-45C9-88E5-DE04F106A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83EB73-E6B5-4884-9006-C99D7941E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4401D-A11C-496A-8B2A-2D011F6909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072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0E25351-B2C7-4959-80AE-327A21EBCB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44222C-CC7E-4E5E-B4C2-C24FB228F3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A61D23-6BA1-426E-8D2B-C89F14B79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937B5-75CD-4AB6-AA3B-6A5F6BE2D06B}" type="datetime1">
              <a:rPr lang="ko-KR" altLang="en-US" smtClean="0"/>
              <a:t>2019. 4. 19.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DA99E5-5149-4595-B20B-7882D3CFD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0E5251-6648-4219-8655-FFA4F38B4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4401D-A11C-496A-8B2A-2D011F6909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87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>
            <a:spLocks noGrp="1"/>
          </p:cNvSpPr>
          <p:nvPr>
            <p:ph type="title"/>
          </p:nvPr>
        </p:nvSpPr>
        <p:spPr>
          <a:xfrm>
            <a:off x="0" y="-29477"/>
            <a:ext cx="12192000" cy="1627045"/>
          </a:xfrm>
          <a:prstGeom prst="rect">
            <a:avLst/>
          </a:prstGeom>
        </p:spPr>
        <p:txBody>
          <a:bodyPr/>
          <a:lstStyle>
            <a:lvl1pPr>
              <a:defRPr sz="5273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Minion Pro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21" name="Body Level One…"/>
          <p:cNvSpPr>
            <a:spLocks noGrp="1"/>
          </p:cNvSpPr>
          <p:nvPr>
            <p:ph type="body" idx="1"/>
          </p:nvPr>
        </p:nvSpPr>
        <p:spPr>
          <a:xfrm>
            <a:off x="591382" y="1509768"/>
            <a:ext cx="11009236" cy="489216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1687"/>
              </a:spcBef>
              <a:buSzPct val="100000"/>
              <a:defRPr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Minion Pro"/>
              </a:defRPr>
            </a:lvl1pPr>
            <a:lvl2pPr marL="685800" indent="-228600">
              <a:lnSpc>
                <a:spcPct val="90000"/>
              </a:lnSpc>
              <a:spcBef>
                <a:spcPts val="1687"/>
              </a:spcBef>
              <a:buSzPct val="100000"/>
              <a:buFont typeface="Arial" panose="020B0604020202020204" pitchFamily="34" charset="0"/>
              <a:buChar char="•"/>
              <a:defRPr sz="253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Minion Pro"/>
              </a:defRPr>
            </a:lvl2pPr>
            <a:lvl3pPr marL="1143000" indent="-228600">
              <a:lnSpc>
                <a:spcPct val="90000"/>
              </a:lnSpc>
              <a:spcBef>
                <a:spcPts val="1687"/>
              </a:spcBef>
              <a:buSzPct val="100000"/>
              <a:buFont typeface="Times New Roman" panose="02020603050405020304" pitchFamily="18" charset="0"/>
              <a:buChar char="‑"/>
              <a:defRPr sz="253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Minion Pro"/>
              </a:defRPr>
            </a:lvl3pPr>
            <a:lvl4pPr>
              <a:lnSpc>
                <a:spcPct val="90000"/>
              </a:lnSpc>
              <a:spcBef>
                <a:spcPts val="1687"/>
              </a:spcBef>
              <a:buSzPct val="100000"/>
              <a:defRPr sz="253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Minion Pro"/>
              </a:defRPr>
            </a:lvl4pPr>
            <a:lvl5pPr>
              <a:lnSpc>
                <a:spcPct val="90000"/>
              </a:lnSpc>
              <a:spcBef>
                <a:spcPts val="1687"/>
              </a:spcBef>
              <a:buSzPct val="100000"/>
              <a:defRPr sz="253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Minion Pro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22" name="Slide Number"/>
          <p:cNvSpPr>
            <a:spLocks noGrp="1"/>
          </p:cNvSpPr>
          <p:nvPr>
            <p:ph type="sldNum" sz="quarter" idx="2"/>
          </p:nvPr>
        </p:nvSpPr>
        <p:spPr>
          <a:xfrm>
            <a:off x="5716673" y="6509742"/>
            <a:ext cx="501247" cy="27713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6874696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BDD28-34A9-45B8-B928-6FE4855C1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5C8D18-BEAB-450B-8DF6-62C6E72E8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946EF5-8543-4DF8-8C1A-8DF3CD609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EE510-0872-437B-ADEB-6CD49E5FDB4C}" type="datetime1">
              <a:rPr lang="ko-KR" altLang="en-US" smtClean="0"/>
              <a:t>2019. 4. 19.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571EF1-7789-4B34-877B-EE2240362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82182B-2AD0-4607-B8FD-1F834D31B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4401D-A11C-496A-8B2A-2D011F6909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919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8C4C19-8E39-421A-A1CA-B813EBDEC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0D3047-69CD-438C-8C00-115F8EE71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BF3B37-B1AA-4D62-B31D-030EAA020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3B7D5-0C5E-4E3C-A378-0A6B74E97E8F}" type="datetime1">
              <a:rPr lang="ko-KR" altLang="en-US" smtClean="0"/>
              <a:t>2019. 4. 19.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5DC366-762B-48AD-9B44-2C7FC2D76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ED4EB0-34C5-4083-A108-1265922E1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4401D-A11C-496A-8B2A-2D011F6909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78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435057-534F-4F36-AD5B-0B0032D1F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E49466-E94D-4BCA-9738-74531DB6C5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33CD70-6A6B-4D67-B84B-95B5E85149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E28569-2D4B-4F73-9845-457A1BEC4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712BC-BCBD-487B-83EC-7B239156D5F2}" type="datetime1">
              <a:rPr lang="ko-KR" altLang="en-US" smtClean="0"/>
              <a:t>2019. 4. 19.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4682A1-EDA9-4959-ACF8-7675F5AE7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E10A8D-5C73-4E8C-A300-835B7B437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4401D-A11C-496A-8B2A-2D011F6909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488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952D7-CCEA-4E3C-99FD-E29A735FA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B22B3A-5D87-4FA4-9BEC-586A4AFDA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3BDE04-9D47-4D0C-AAE3-A7B7436272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9CD645-0C3A-49B6-848A-4B709C2FFD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31ABF7-FC8E-4716-9F1E-6FC808CA82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1165811-6CBF-4030-AB63-CB9F9AA73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D019B-7D3D-4669-8041-EE8514DD6CFA}" type="datetime1">
              <a:rPr lang="ko-KR" altLang="en-US" smtClean="0"/>
              <a:t>2019. 4. 19.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D3E2905-8522-470F-AF10-22C5A70CD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6A447D1-8AB0-4AF5-B098-162024EF2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4401D-A11C-496A-8B2A-2D011F6909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354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5B3EF-78AA-4E86-9969-EB164C9CD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AA20CB-CFA8-48ED-92F1-B3DD7F3B6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CDBAB-88CE-43B9-8718-09D875CD6129}" type="datetime1">
              <a:rPr lang="ko-KR" altLang="en-US" smtClean="0"/>
              <a:t>2019. 4. 19.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B0A6267-3B85-40BE-B89D-322EAC4D2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EC343C-59FF-4E67-93CD-19D32226C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4401D-A11C-496A-8B2A-2D011F6909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913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12108BC-9D2D-4770-80B7-FAD64C49E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3DE70-4F7E-4C90-8FBC-4E2713009729}" type="datetime1">
              <a:rPr lang="ko-KR" altLang="en-US" smtClean="0"/>
              <a:t>2019. 4. 19.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2FB885D-B743-467E-B8DB-E0B02F579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EFFBDE-EB4E-4D92-901A-60DA7751A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4401D-A11C-496A-8B2A-2D011F6909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890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79A838-BB63-4AFB-9A38-DDEA6FD5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BE2E05-D7C3-435B-B871-17E79E8CA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354BFA-541D-45DC-822D-CA8B99AADE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A95D35-63A0-4186-A662-8FD426717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A967A-C7FF-4E55-A5FE-2E9A429FF107}" type="datetime1">
              <a:rPr lang="ko-KR" altLang="en-US" smtClean="0"/>
              <a:t>2019. 4. 19.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F9266B-A7CB-4216-ACA6-D92CD428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BA564B-67AA-4C05-9D4B-8D2DC3A8C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4401D-A11C-496A-8B2A-2D011F6909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594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89330B-5F75-4C3F-8BB4-074D72460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8B9E53C-D63D-4B66-888E-E10E1E03C5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1C63E0-87C1-444C-82F2-F8AADF85CB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0D0E1A-4D4B-4DAA-A293-2AAD5E91A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74598-EBFF-43B4-8678-4308A3BF87A0}" type="datetime1">
              <a:rPr lang="ko-KR" altLang="en-US" smtClean="0"/>
              <a:t>2019. 4. 19.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5155B8-4EDC-4BF3-800F-E208AB266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842A59-37C9-43D2-8CCE-7CDF41AEF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4401D-A11C-496A-8B2A-2D011F6909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588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2B80BC7-36C1-4288-A7D2-0F0489A68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04FC81-6104-479D-9B41-6469EEDDE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ACADD3-6D45-4BC6-BB04-8BD0C3FA29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7FA87B-0A49-4778-A0EE-52C6EFA2BEB6}" type="datetime1">
              <a:rPr lang="ko-KR" altLang="en-US" smtClean="0"/>
              <a:t>2019. 4. 19.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4B2392-7B69-4C1F-AFC4-5C058822A9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69C8E8-8D65-498C-906E-20CADC7C42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4401D-A11C-496A-8B2A-2D011F6909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056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openclipart.org/detail/181706/red-arrow-left-pointing-by-symbolicm-181706" TargetMode="Externa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odbolt.org/z/y48Mk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qjune/eurollvm19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openclipart.org/detail/161695/curved-arrow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qjune/eurollvm19" TargetMode="Externa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odbolt.org/z/9eNt6w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godbolt.org/z/9eNt6w" TargetMode="Externa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clipart.org/detail/161695/curved-arrow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commons.wikimedia.org/wiki/File:Yes_check.svg" TargetMode="Externa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8A298D-B295-4077-92D8-75DB838AF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513" y="184406"/>
            <a:ext cx="11590637" cy="2387600"/>
          </a:xfrm>
        </p:spPr>
        <p:txBody>
          <a:bodyPr>
            <a:normAutofit/>
          </a:bodyPr>
          <a:lstStyle/>
          <a:p>
            <a:r>
              <a:rPr lang="ko-KR" alt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포인터</a:t>
            </a:r>
            <a:r>
              <a:rPr lang="en-US" altLang="ko-KR" sz="5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</a:t>
            </a:r>
            <a:r>
              <a:rPr lang="ko-KR" altLang="en-US" sz="54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정수간의</a:t>
            </a:r>
            <a:r>
              <a:rPr lang="ko-KR" altLang="en-US" sz="5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변환을</a:t>
            </a:r>
            <a:br>
              <a:rPr lang="en-US" altLang="ko-KR" sz="5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</a:br>
            <a:r>
              <a:rPr lang="ko-KR" altLang="en-US" sz="5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안전하게 최적화하기</a:t>
            </a:r>
            <a:endParaRPr lang="ko-KR" alt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43D73F91-C5BA-432C-BC3C-3376378B09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3168" y="84481"/>
            <a:ext cx="3838832" cy="450978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EuroLLVM’19 SRC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6" name="Picture 2" descr="https://umc.utah.edu/wp-content/uploads/sites/15/2015/01/UlogoHv1_400p.png">
            <a:extLst>
              <a:ext uri="{FF2B5EF4-FFF2-40B4-BE49-F238E27FC236}">
                <a16:creationId xmlns:a16="http://schemas.microsoft.com/office/drawing/2014/main" id="{40AC0792-704E-42F0-9825-737A32E8C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781" y="4106341"/>
            <a:ext cx="2374466" cy="237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Jeehoon Kang Chung-Kil Hur">
            <a:extLst>
              <a:ext uri="{FF2B5EF4-FFF2-40B4-BE49-F238E27FC236}">
                <a16:creationId xmlns:a16="http://schemas.microsoft.com/office/drawing/2014/main" id="{F26C8772-1BAB-4E0C-B8B3-3BE4ACA60D5F}"/>
              </a:ext>
            </a:extLst>
          </p:cNvPr>
          <p:cNvSpPr txBox="1">
            <a:spLocks/>
          </p:cNvSpPr>
          <p:nvPr/>
        </p:nvSpPr>
        <p:spPr>
          <a:xfrm>
            <a:off x="7733343" y="5898532"/>
            <a:ext cx="2819327" cy="568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 sz="3300"/>
            </a:pPr>
            <a:r>
              <a:rPr lang="en-US" altLang="ko-KR" sz="2812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Nuno P. Lopes</a:t>
            </a:r>
            <a:endParaRPr lang="en-US" sz="281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asted-image.tif" descr="pasted-image.tif">
            <a:extLst>
              <a:ext uri="{FF2B5EF4-FFF2-40B4-BE49-F238E27FC236}">
                <a16:creationId xmlns:a16="http://schemas.microsoft.com/office/drawing/2014/main" id="{6E4669A4-FD7C-4FDB-ABC9-720F3E5B1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26959" y="3099582"/>
            <a:ext cx="961287" cy="961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8" descr="https://upload.wikimedia.org/wikipedia/en/archive/b/b3/20110309193628%21Microsoft_Research_logo.jpg">
            <a:extLst>
              <a:ext uri="{FF2B5EF4-FFF2-40B4-BE49-F238E27FC236}">
                <a16:creationId xmlns:a16="http://schemas.microsoft.com/office/drawing/2014/main" id="{29DC5FEC-DEAA-4562-8EF8-B49031BCD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502" y="5869934"/>
            <a:ext cx="2242745" cy="6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BD96E25-7261-494E-AD35-2D742CAE15BD}"/>
              </a:ext>
            </a:extLst>
          </p:cNvPr>
          <p:cNvSpPr/>
          <p:nvPr/>
        </p:nvSpPr>
        <p:spPr>
          <a:xfrm>
            <a:off x="4028753" y="3328258"/>
            <a:ext cx="3337132" cy="525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12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Seoul</a:t>
            </a:r>
            <a:r>
              <a:rPr lang="ko-KR" altLang="en-US" sz="2812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12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</a:t>
            </a:r>
            <a:r>
              <a:rPr lang="ko-KR" altLang="en-US" sz="2812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12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Univ.</a:t>
            </a:r>
            <a:endParaRPr lang="ko-KR" altLang="en-US" sz="281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83800C2-F467-4E22-AC3D-BCE5357AC511}"/>
              </a:ext>
            </a:extLst>
          </p:cNvPr>
          <p:cNvSpPr/>
          <p:nvPr/>
        </p:nvSpPr>
        <p:spPr>
          <a:xfrm>
            <a:off x="7733343" y="3111860"/>
            <a:ext cx="2618376" cy="957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 sz="3300"/>
            </a:pPr>
            <a:r>
              <a:rPr lang="en-US" altLang="ko-KR" sz="2812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Juneyoung Lee</a:t>
            </a:r>
            <a:br>
              <a:rPr lang="ko-KR" altLang="en-US" sz="2812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2812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Chung-</a:t>
            </a:r>
            <a:r>
              <a:rPr lang="en-US" altLang="ko-KR" sz="2812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Kil</a:t>
            </a:r>
            <a:r>
              <a:rPr lang="en-US" altLang="ko-KR" sz="2812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12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Hur</a:t>
            </a:r>
            <a:endParaRPr lang="en-US" altLang="ko-KR" sz="2812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C6F233-B5C1-4586-934B-468BA65F79B4}"/>
              </a:ext>
            </a:extLst>
          </p:cNvPr>
          <p:cNvSpPr/>
          <p:nvPr/>
        </p:nvSpPr>
        <p:spPr>
          <a:xfrm>
            <a:off x="7733344" y="4828316"/>
            <a:ext cx="2503968" cy="957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2812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Zhengyang</a:t>
            </a:r>
            <a:r>
              <a:rPr lang="en-US" altLang="ko-KR" sz="2812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Liu </a:t>
            </a:r>
          </a:p>
          <a:p>
            <a:pPr algn="l"/>
            <a:r>
              <a:rPr lang="en-US" altLang="ko-KR" sz="2812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John </a:t>
            </a:r>
            <a:r>
              <a:rPr lang="en-US" altLang="ko-KR" sz="2812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Regehr</a:t>
            </a:r>
            <a:endParaRPr lang="en-US" altLang="ko-KR" sz="281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C9BBF87-6C54-4A7C-8869-808E6CC1EC22}"/>
              </a:ext>
            </a:extLst>
          </p:cNvPr>
          <p:cNvSpPr/>
          <p:nvPr/>
        </p:nvSpPr>
        <p:spPr>
          <a:xfrm>
            <a:off x="4193872" y="5044715"/>
            <a:ext cx="3026791" cy="525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12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Utah</a:t>
            </a:r>
            <a:endParaRPr lang="ko-KR" altLang="en-US" sz="281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39E394-594D-4AE8-8DA4-9049DE3663EE}"/>
              </a:ext>
            </a:extLst>
          </p:cNvPr>
          <p:cNvSpPr/>
          <p:nvPr/>
        </p:nvSpPr>
        <p:spPr>
          <a:xfrm>
            <a:off x="7733343" y="4296957"/>
            <a:ext cx="1576072" cy="525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defRPr sz="3300"/>
            </a:pPr>
            <a:r>
              <a:rPr lang="en-US" altLang="ko-KR" sz="2812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Ralf Jung</a:t>
            </a:r>
            <a:endParaRPr lang="en-US" altLang="ko-KR" sz="2812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92C8500-6E70-402C-9BD6-D0A156B6E96B}"/>
              </a:ext>
            </a:extLst>
          </p:cNvPr>
          <p:cNvSpPr/>
          <p:nvPr/>
        </p:nvSpPr>
        <p:spPr>
          <a:xfrm>
            <a:off x="4109341" y="5933926"/>
            <a:ext cx="3185231" cy="525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12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 Research</a:t>
            </a:r>
            <a:endParaRPr lang="ko-KR" altLang="en-US" sz="281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2" descr="https://flipper.mpi-sws.org/static/media/mpi_sws_logo.fa6ef972.png">
            <a:extLst>
              <a:ext uri="{FF2B5EF4-FFF2-40B4-BE49-F238E27FC236}">
                <a16:creationId xmlns:a16="http://schemas.microsoft.com/office/drawing/2014/main" id="{4F05572D-2CF6-487A-9502-4472B25CE7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734"/>
          <a:stretch/>
        </p:blipFill>
        <p:spPr bwMode="auto">
          <a:xfrm>
            <a:off x="2542318" y="4148022"/>
            <a:ext cx="1107749" cy="79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E5A1817-D638-4686-AF05-58F451328223}"/>
              </a:ext>
            </a:extLst>
          </p:cNvPr>
          <p:cNvSpPr/>
          <p:nvPr/>
        </p:nvSpPr>
        <p:spPr>
          <a:xfrm>
            <a:off x="4825598" y="4296957"/>
            <a:ext cx="1766830" cy="525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12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MPI-SWS</a:t>
            </a:r>
            <a:endParaRPr lang="ko-KR" altLang="en-US" sz="281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988ADC-C679-48D0-AC1A-DF70ABD6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4401D-A11C-496A-8B2A-2D011F69093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36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ode1_q[0]">
            <a:extLst>
              <a:ext uri="{FF2B5EF4-FFF2-40B4-BE49-F238E27FC236}">
                <a16:creationId xmlns:a16="http://schemas.microsoft.com/office/drawing/2014/main" id="{EB1ACB22-B105-4928-BB15-4CDA0FB44B59}"/>
              </a:ext>
            </a:extLst>
          </p:cNvPr>
          <p:cNvSpPr/>
          <p:nvPr/>
        </p:nvSpPr>
        <p:spPr>
          <a:xfrm>
            <a:off x="8225098" y="3224038"/>
            <a:ext cx="683083" cy="375165"/>
          </a:xfrm>
          <a:prstGeom prst="rect">
            <a:avLst/>
          </a:prstGeom>
          <a:solidFill>
            <a:srgbClr val="3399FF">
              <a:alpha val="40000"/>
            </a:srgbClr>
          </a:solidFill>
          <a:ln w="381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1969" dirty="0" err="1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sp>
        <p:nvSpPr>
          <p:cNvPr id="46" name="code4_0_blue">
            <a:extLst>
              <a:ext uri="{FF2B5EF4-FFF2-40B4-BE49-F238E27FC236}">
                <a16:creationId xmlns:a16="http://schemas.microsoft.com/office/drawing/2014/main" id="{9E1E706B-B61D-44FE-A81B-F9DCE66D4129}"/>
              </a:ext>
            </a:extLst>
          </p:cNvPr>
          <p:cNvSpPr/>
          <p:nvPr/>
        </p:nvSpPr>
        <p:spPr>
          <a:xfrm>
            <a:off x="8245327" y="5977010"/>
            <a:ext cx="274826" cy="400563"/>
          </a:xfrm>
          <a:prstGeom prst="roundRect">
            <a:avLst/>
          </a:prstGeom>
          <a:solidFill>
            <a:srgbClr val="3399FF">
              <a:alpha val="4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410751" latinLnBrk="0" hangingPunct="0"/>
            <a:endParaRPr lang="ko-KR" altLang="en-US" sz="1969" dirty="0" err="1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C1CC112A-EF20-47E5-96A5-B1D45FBC34A4}"/>
              </a:ext>
            </a:extLst>
          </p:cNvPr>
          <p:cNvSpPr/>
          <p:nvPr/>
        </p:nvSpPr>
        <p:spPr>
          <a:xfrm>
            <a:off x="9810948" y="4250550"/>
            <a:ext cx="274826" cy="400563"/>
          </a:xfrm>
          <a:prstGeom prst="roundRect">
            <a:avLst/>
          </a:prstGeom>
          <a:solidFill>
            <a:srgbClr val="3399FF">
              <a:alpha val="4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410751" latinLnBrk="0" hangingPunct="0"/>
            <a:endParaRPr lang="ko-KR" altLang="en-US" sz="1969" dirty="0" err="1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sp>
        <p:nvSpPr>
          <p:cNvPr id="10" name="code1_iq==ip">
            <a:extLst>
              <a:ext uri="{FF2B5EF4-FFF2-40B4-BE49-F238E27FC236}">
                <a16:creationId xmlns:a16="http://schemas.microsoft.com/office/drawing/2014/main" id="{E3BD9BDF-7A3B-4214-8FCB-A758BAC42D08}"/>
              </a:ext>
            </a:extLst>
          </p:cNvPr>
          <p:cNvSpPr/>
          <p:nvPr/>
        </p:nvSpPr>
        <p:spPr>
          <a:xfrm>
            <a:off x="7638008" y="2515416"/>
            <a:ext cx="1278310" cy="375165"/>
          </a:xfrm>
          <a:prstGeom prst="rect">
            <a:avLst/>
          </a:prstGeom>
          <a:solidFill>
            <a:srgbClr val="3399FF">
              <a:alpha val="4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410751" latinLnBrk="0" hangingPunct="0"/>
            <a:endParaRPr lang="ko-KR" altLang="en-US" sz="1969" dirty="0" err="1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sp>
        <p:nvSpPr>
          <p:cNvPr id="44" name="code1_ipdef">
            <a:extLst>
              <a:ext uri="{FF2B5EF4-FFF2-40B4-BE49-F238E27FC236}">
                <a16:creationId xmlns:a16="http://schemas.microsoft.com/office/drawing/2014/main" id="{470B9C15-89C0-4913-BD04-C248F822681B}"/>
              </a:ext>
            </a:extLst>
          </p:cNvPr>
          <p:cNvSpPr/>
          <p:nvPr/>
        </p:nvSpPr>
        <p:spPr>
          <a:xfrm>
            <a:off x="7629870" y="1858498"/>
            <a:ext cx="2361074" cy="375165"/>
          </a:xfrm>
          <a:prstGeom prst="rect">
            <a:avLst/>
          </a:prstGeom>
          <a:solidFill>
            <a:srgbClr val="3399FF">
              <a:alpha val="4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410751" latinLnBrk="0" hangingPunct="0"/>
            <a:endParaRPr lang="ko-KR" altLang="en-US" sz="1969" dirty="0" err="1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sp>
        <p:nvSpPr>
          <p:cNvPr id="45" name="code1_*(char)iq=10">
            <a:extLst>
              <a:ext uri="{FF2B5EF4-FFF2-40B4-BE49-F238E27FC236}">
                <a16:creationId xmlns:a16="http://schemas.microsoft.com/office/drawing/2014/main" id="{9D76B77F-F0D1-48C7-94C9-2B54E7E0B923}"/>
              </a:ext>
            </a:extLst>
          </p:cNvPr>
          <p:cNvSpPr/>
          <p:nvPr/>
        </p:nvSpPr>
        <p:spPr>
          <a:xfrm>
            <a:off x="7357869" y="2860233"/>
            <a:ext cx="2453080" cy="375165"/>
          </a:xfrm>
          <a:prstGeom prst="rect">
            <a:avLst/>
          </a:prstGeom>
          <a:solidFill>
            <a:srgbClr val="3399FF">
              <a:alpha val="4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410751" latinLnBrk="0" hangingPunct="0"/>
            <a:endParaRPr lang="ko-KR" altLang="en-US" sz="1969" dirty="0" err="1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sp>
        <p:nvSpPr>
          <p:cNvPr id="54" name="code1_iq=(int)q">
            <a:extLst>
              <a:ext uri="{FF2B5EF4-FFF2-40B4-BE49-F238E27FC236}">
                <a16:creationId xmlns:a16="http://schemas.microsoft.com/office/drawing/2014/main" id="{AEBBF20F-9799-4F6A-A716-A9C28CC21AA2}"/>
              </a:ext>
            </a:extLst>
          </p:cNvPr>
          <p:cNvSpPr/>
          <p:nvPr/>
        </p:nvSpPr>
        <p:spPr>
          <a:xfrm>
            <a:off x="7629871" y="2196160"/>
            <a:ext cx="1911031" cy="375165"/>
          </a:xfrm>
          <a:prstGeom prst="rect">
            <a:avLst/>
          </a:prstGeom>
          <a:solidFill>
            <a:srgbClr val="3399FF">
              <a:alpha val="4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410751" latinLnBrk="0" hangingPunct="0"/>
            <a:endParaRPr lang="ko-KR" altLang="en-US" sz="1969" dirty="0" err="1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sp>
        <p:nvSpPr>
          <p:cNvPr id="57" name="code4_0">
            <a:extLst>
              <a:ext uri="{FF2B5EF4-FFF2-40B4-BE49-F238E27FC236}">
                <a16:creationId xmlns:a16="http://schemas.microsoft.com/office/drawing/2014/main" id="{4BD169FA-1B5D-4F7B-8F83-4BA9AAD02575}"/>
              </a:ext>
            </a:extLst>
          </p:cNvPr>
          <p:cNvSpPr/>
          <p:nvPr/>
        </p:nvSpPr>
        <p:spPr>
          <a:xfrm>
            <a:off x="8253892" y="5986976"/>
            <a:ext cx="257934" cy="375165"/>
          </a:xfrm>
          <a:prstGeom prst="rect">
            <a:avLst/>
          </a:prstGeom>
          <a:solidFill>
            <a:srgbClr val="FF3399">
              <a:alpha val="40000"/>
            </a:srgbClr>
          </a:solidFill>
          <a:ln>
            <a:noFill/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5718" tIns="35718" rIns="35718" bIns="35718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1969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sp>
        <p:nvSpPr>
          <p:cNvPr id="56" name="code3_q[0]">
            <a:extLst>
              <a:ext uri="{FF2B5EF4-FFF2-40B4-BE49-F238E27FC236}">
                <a16:creationId xmlns:a16="http://schemas.microsoft.com/office/drawing/2014/main" id="{215A75E0-0ABE-43CF-B125-2CBD74A11240}"/>
              </a:ext>
            </a:extLst>
          </p:cNvPr>
          <p:cNvSpPr/>
          <p:nvPr/>
        </p:nvSpPr>
        <p:spPr>
          <a:xfrm>
            <a:off x="1925204" y="5984243"/>
            <a:ext cx="694148" cy="375165"/>
          </a:xfrm>
          <a:prstGeom prst="rect">
            <a:avLst/>
          </a:prstGeom>
          <a:solidFill>
            <a:srgbClr val="FF3399">
              <a:alpha val="40000"/>
            </a:srgbClr>
          </a:solidFill>
          <a:ln>
            <a:noFill/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5718" tIns="35718" rIns="35718" bIns="35718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1969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cxnSp>
        <p:nvCxnSpPr>
          <p:cNvPr id="12" name="code3_cursor">
            <a:extLst>
              <a:ext uri="{FF2B5EF4-FFF2-40B4-BE49-F238E27FC236}">
                <a16:creationId xmlns:a16="http://schemas.microsoft.com/office/drawing/2014/main" id="{82CC1994-E54B-4BA4-87E2-4D160875C1D3}"/>
              </a:ext>
            </a:extLst>
          </p:cNvPr>
          <p:cNvCxnSpPr/>
          <p:nvPr/>
        </p:nvCxnSpPr>
        <p:spPr>
          <a:xfrm>
            <a:off x="1175909" y="5665639"/>
            <a:ext cx="0" cy="331811"/>
          </a:xfrm>
          <a:prstGeom prst="line">
            <a:avLst/>
          </a:prstGeom>
          <a:noFill/>
          <a:ln w="127000" cap="flat">
            <a:solidFill>
              <a:srgbClr val="FF3399">
                <a:alpha val="40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code2_(int)(p+1)">
            <a:extLst>
              <a:ext uri="{FF2B5EF4-FFF2-40B4-BE49-F238E27FC236}">
                <a16:creationId xmlns:a16="http://schemas.microsoft.com/office/drawing/2014/main" id="{235BD30E-6C54-4533-B7AB-D733D07A550D}"/>
              </a:ext>
            </a:extLst>
          </p:cNvPr>
          <p:cNvSpPr/>
          <p:nvPr/>
        </p:nvSpPr>
        <p:spPr>
          <a:xfrm>
            <a:off x="2282359" y="2875370"/>
            <a:ext cx="1590692" cy="375165"/>
          </a:xfrm>
          <a:prstGeom prst="rect">
            <a:avLst/>
          </a:prstGeom>
          <a:solidFill>
            <a:srgbClr val="FF3399">
              <a:alpha val="40000"/>
            </a:srgbClr>
          </a:solidFill>
          <a:ln>
            <a:noFill/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5718" tIns="35718" rIns="35718" bIns="35718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1969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sp>
        <p:nvSpPr>
          <p:cNvPr id="30" name="code2_casts">
            <a:extLst>
              <a:ext uri="{FF2B5EF4-FFF2-40B4-BE49-F238E27FC236}">
                <a16:creationId xmlns:a16="http://schemas.microsoft.com/office/drawing/2014/main" id="{C2AEA488-EE9B-40F2-A09C-2861AA274F89}"/>
              </a:ext>
            </a:extLst>
          </p:cNvPr>
          <p:cNvSpPr/>
          <p:nvPr/>
        </p:nvSpPr>
        <p:spPr>
          <a:xfrm>
            <a:off x="1189030" y="2871186"/>
            <a:ext cx="1854115" cy="375165"/>
          </a:xfrm>
          <a:prstGeom prst="rect">
            <a:avLst/>
          </a:prstGeom>
          <a:solidFill>
            <a:srgbClr val="FF3399">
              <a:alpha val="40000"/>
            </a:srgbClr>
          </a:solidFill>
          <a:ln>
            <a:noFill/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5718" tIns="35718" rIns="35718" bIns="35718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1969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sp>
        <p:nvSpPr>
          <p:cNvPr id="27" name="code1_iq">
            <a:extLst>
              <a:ext uri="{FF2B5EF4-FFF2-40B4-BE49-F238E27FC236}">
                <a16:creationId xmlns:a16="http://schemas.microsoft.com/office/drawing/2014/main" id="{C884D7EF-D56A-4F64-9B5E-7AF50E89BE4E}"/>
              </a:ext>
            </a:extLst>
          </p:cNvPr>
          <p:cNvSpPr/>
          <p:nvPr/>
        </p:nvSpPr>
        <p:spPr>
          <a:xfrm>
            <a:off x="8605711" y="2876916"/>
            <a:ext cx="336848" cy="375165"/>
          </a:xfrm>
          <a:prstGeom prst="rect">
            <a:avLst/>
          </a:prstGeom>
          <a:solidFill>
            <a:srgbClr val="FF3399">
              <a:alpha val="40000"/>
            </a:srgbClr>
          </a:solidFill>
          <a:ln>
            <a:noFill/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5718" tIns="35718" rIns="35718" bIns="35718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1969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sp>
        <p:nvSpPr>
          <p:cNvPr id="40" name="code4_constantprop">
            <a:extLst>
              <a:ext uri="{FF2B5EF4-FFF2-40B4-BE49-F238E27FC236}">
                <a16:creationId xmlns:a16="http://schemas.microsoft.com/office/drawing/2014/main" id="{F08799DD-A7B0-40FD-B591-2BD2DD6357CD}"/>
              </a:ext>
            </a:extLst>
          </p:cNvPr>
          <p:cNvSpPr/>
          <p:nvPr/>
        </p:nvSpPr>
        <p:spPr>
          <a:xfrm>
            <a:off x="8742529" y="4584204"/>
            <a:ext cx="1573631" cy="1631111"/>
          </a:xfrm>
          <a:custGeom>
            <a:avLst/>
            <a:gdLst>
              <a:gd name="connsiteX0" fmla="*/ 1753643 w 1982336"/>
              <a:gd name="connsiteY0" fmla="*/ 0 h 2022913"/>
              <a:gd name="connsiteX1" fmla="*/ 1979112 w 1982336"/>
              <a:gd name="connsiteY1" fmla="*/ 964504 h 2022913"/>
              <a:gd name="connsiteX2" fmla="*/ 1603331 w 1982336"/>
              <a:gd name="connsiteY2" fmla="*/ 1903956 h 2022913"/>
              <a:gd name="connsiteX3" fmla="*/ 0 w 1982336"/>
              <a:gd name="connsiteY3" fmla="*/ 1979112 h 2022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2336" h="2022913">
                <a:moveTo>
                  <a:pt x="1753643" y="0"/>
                </a:moveTo>
                <a:cubicBezTo>
                  <a:pt x="1878903" y="323589"/>
                  <a:pt x="2004164" y="647178"/>
                  <a:pt x="1979112" y="964504"/>
                </a:cubicBezTo>
                <a:cubicBezTo>
                  <a:pt x="1954060" y="1281830"/>
                  <a:pt x="1933183" y="1734855"/>
                  <a:pt x="1603331" y="1903956"/>
                </a:cubicBezTo>
                <a:cubicBezTo>
                  <a:pt x="1273479" y="2073057"/>
                  <a:pt x="636739" y="2026084"/>
                  <a:pt x="0" y="1979112"/>
                </a:cubicBezTo>
              </a:path>
            </a:pathLst>
          </a:custGeom>
          <a:noFill/>
          <a:ln w="57150" cap="flat">
            <a:solidFill>
              <a:srgbClr val="FF0000"/>
            </a:solidFill>
            <a:prstDash val="dash"/>
            <a:miter lim="400000"/>
            <a:headEnd type="none" w="med" len="med"/>
            <a:tailEnd type="arrow" w="med" len="med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1" tIns="32145" rIns="64291" bIns="32145" numCol="1" spcCol="38100" rtlCol="0" anchor="t">
            <a:noAutofit/>
          </a:bodyPr>
          <a:lstStyle/>
          <a:p>
            <a:pPr defTabSz="642915"/>
            <a:endParaRPr lang="ko-KR" altLang="en-US" sz="1266" dirty="0">
              <a:latin typeface="Abadi" panose="020B0604020104020204" pitchFamily="34" charset="0"/>
            </a:endParaRPr>
          </a:p>
        </p:txBody>
      </p:sp>
      <p:sp>
        <p:nvSpPr>
          <p:cNvPr id="13" name="code2_3_arrow">
            <a:extLst>
              <a:ext uri="{FF2B5EF4-FFF2-40B4-BE49-F238E27FC236}">
                <a16:creationId xmlns:a16="http://schemas.microsoft.com/office/drawing/2014/main" id="{2A9C6B6F-ED48-4384-A094-CA4F924B4AFA}"/>
              </a:ext>
            </a:extLst>
          </p:cNvPr>
          <p:cNvSpPr/>
          <p:nvPr/>
        </p:nvSpPr>
        <p:spPr>
          <a:xfrm>
            <a:off x="1165618" y="3214694"/>
            <a:ext cx="815619" cy="2387981"/>
          </a:xfrm>
          <a:custGeom>
            <a:avLst/>
            <a:gdLst>
              <a:gd name="connsiteX0" fmla="*/ 1160027 w 1160027"/>
              <a:gd name="connsiteY0" fmla="*/ 0 h 3396343"/>
              <a:gd name="connsiteX1" fmla="*/ 152321 w 1160027"/>
              <a:gd name="connsiteY1" fmla="*/ 1586204 h 3396343"/>
              <a:gd name="connsiteX2" fmla="*/ 21692 w 1160027"/>
              <a:gd name="connsiteY2" fmla="*/ 3396343 h 339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0027" h="3396343">
                <a:moveTo>
                  <a:pt x="1160027" y="0"/>
                </a:moveTo>
                <a:cubicBezTo>
                  <a:pt x="751035" y="510073"/>
                  <a:pt x="342043" y="1020147"/>
                  <a:pt x="152321" y="1586204"/>
                </a:cubicBezTo>
                <a:cubicBezTo>
                  <a:pt x="-37401" y="2152261"/>
                  <a:pt x="-7855" y="2774302"/>
                  <a:pt x="21692" y="3396343"/>
                </a:cubicBezTo>
              </a:path>
            </a:pathLst>
          </a:custGeom>
          <a:noFill/>
          <a:ln w="57150" cap="flat">
            <a:solidFill>
              <a:srgbClr val="FF0000"/>
            </a:solidFill>
            <a:prstDash val="dash"/>
            <a:miter lim="400000"/>
            <a:headEnd type="none" w="med" len="med"/>
            <a:tailEnd type="arrow" w="med" len="med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1" tIns="32145" rIns="64291" bIns="32145" numCol="1" spcCol="38100" rtlCol="0" anchor="t">
            <a:noAutofit/>
          </a:bodyPr>
          <a:lstStyle/>
          <a:p>
            <a:pPr defTabSz="642915" hangingPunct="0"/>
            <a:endParaRPr lang="ko-KR" altLang="en-US" sz="1266">
              <a:solidFill>
                <a:srgbClr val="000000"/>
              </a:solidFill>
            </a:endParaRPr>
          </a:p>
        </p:txBody>
      </p:sp>
      <p:sp>
        <p:nvSpPr>
          <p:cNvPr id="9" name="code4">
            <a:extLst>
              <a:ext uri="{FF2B5EF4-FFF2-40B4-BE49-F238E27FC236}">
                <a16:creationId xmlns:a16="http://schemas.microsoft.com/office/drawing/2014/main" id="{76DB4F5C-B868-47E4-9790-B9DA0FB55D13}"/>
              </a:ext>
            </a:extLst>
          </p:cNvPr>
          <p:cNvSpPr txBox="1"/>
          <p:nvPr/>
        </p:nvSpPr>
        <p:spPr>
          <a:xfrm>
            <a:off x="6966919" y="4179417"/>
            <a:ext cx="4496217" cy="2577094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5935" tIns="75935" rIns="75935" bIns="75935" numCol="1" spcCol="38100" rtlCol="0" anchor="ctr">
            <a:spAutoFit/>
          </a:bodyPr>
          <a:lstStyle/>
          <a:p>
            <a:pPr algn="l"/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char p[1],q[1] = {0};</a:t>
            </a:r>
          </a:p>
          <a:p>
            <a:pPr algn="l"/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int </a:t>
            </a:r>
            <a:r>
              <a:rPr lang="en-US" altLang="ko-KR" sz="2250" dirty="0" err="1">
                <a:solidFill>
                  <a:schemeClr val="tx1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 = (int)(p+1);</a:t>
            </a:r>
          </a:p>
          <a:p>
            <a:pPr algn="l"/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int </a:t>
            </a:r>
            <a:r>
              <a:rPr lang="en-US" altLang="ko-KR" sz="2250" dirty="0" err="1">
                <a:solidFill>
                  <a:schemeClr val="tx1"/>
                </a:solidFill>
                <a:latin typeface="Consolas" panose="020B0609020204030204" pitchFamily="49" charset="0"/>
              </a:rPr>
              <a:t>iq</a:t>
            </a:r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 = (int)q;</a:t>
            </a:r>
          </a:p>
          <a:p>
            <a:pPr algn="l"/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if (</a:t>
            </a:r>
            <a:r>
              <a:rPr lang="en-US" altLang="ko-KR" sz="2250" dirty="0" err="1">
                <a:solidFill>
                  <a:schemeClr val="tx1"/>
                </a:solidFill>
                <a:latin typeface="Consolas" panose="020B0609020204030204" pitchFamily="49" charset="0"/>
              </a:rPr>
              <a:t>iq</a:t>
            </a:r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2250" dirty="0" err="1">
                <a:solidFill>
                  <a:schemeClr val="tx1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  *(p+1) = 10;</a:t>
            </a:r>
          </a:p>
          <a:p>
            <a:pPr algn="l"/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  print(0);</a:t>
            </a:r>
          </a:p>
          <a:p>
            <a:pPr algn="l"/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code3">
            <a:extLst>
              <a:ext uri="{FF2B5EF4-FFF2-40B4-BE49-F238E27FC236}">
                <a16:creationId xmlns:a16="http://schemas.microsoft.com/office/drawing/2014/main" id="{36C587C2-A67F-43F8-AE73-BB72AF0A0741}"/>
              </a:ext>
            </a:extLst>
          </p:cNvPr>
          <p:cNvSpPr txBox="1"/>
          <p:nvPr/>
        </p:nvSpPr>
        <p:spPr>
          <a:xfrm>
            <a:off x="628408" y="4179418"/>
            <a:ext cx="4430075" cy="2577094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5935" tIns="75935" rIns="75935" bIns="75935" numCol="1" spcCol="38100" rtlCol="0" anchor="ctr">
            <a:spAutoFit/>
          </a:bodyPr>
          <a:lstStyle/>
          <a:p>
            <a:pPr algn="l"/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char p[1],q[1] = {0};</a:t>
            </a:r>
          </a:p>
          <a:p>
            <a:pPr algn="l"/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int </a:t>
            </a:r>
            <a:r>
              <a:rPr lang="en-US" altLang="ko-KR" sz="2250" dirty="0" err="1">
                <a:solidFill>
                  <a:schemeClr val="tx1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 = (int)(p+1);</a:t>
            </a:r>
          </a:p>
          <a:p>
            <a:pPr algn="l"/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int </a:t>
            </a:r>
            <a:r>
              <a:rPr lang="en-US" altLang="ko-KR" sz="2250" dirty="0" err="1">
                <a:solidFill>
                  <a:schemeClr val="tx1"/>
                </a:solidFill>
                <a:latin typeface="Consolas" panose="020B0609020204030204" pitchFamily="49" charset="0"/>
              </a:rPr>
              <a:t>iq</a:t>
            </a:r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 = (int)q;</a:t>
            </a:r>
          </a:p>
          <a:p>
            <a:pPr algn="l"/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if (</a:t>
            </a:r>
            <a:r>
              <a:rPr lang="en-US" altLang="ko-KR" sz="2250" dirty="0" err="1">
                <a:solidFill>
                  <a:schemeClr val="tx1"/>
                </a:solidFill>
                <a:latin typeface="Consolas" panose="020B0609020204030204" pitchFamily="49" charset="0"/>
              </a:rPr>
              <a:t>iq</a:t>
            </a:r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2250" dirty="0" err="1">
                <a:solidFill>
                  <a:schemeClr val="tx1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  *(p+1) = 10;</a:t>
            </a:r>
          </a:p>
          <a:p>
            <a:pPr algn="l"/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  print(q[0]);</a:t>
            </a:r>
          </a:p>
          <a:p>
            <a:pPr algn="l"/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8" name="code2">
            <a:extLst>
              <a:ext uri="{FF2B5EF4-FFF2-40B4-BE49-F238E27FC236}">
                <a16:creationId xmlns:a16="http://schemas.microsoft.com/office/drawing/2014/main" id="{F12BAC51-1E19-4D69-B626-AF57C8A88012}"/>
              </a:ext>
            </a:extLst>
          </p:cNvPr>
          <p:cNvSpPr txBox="1"/>
          <p:nvPr/>
        </p:nvSpPr>
        <p:spPr>
          <a:xfrm>
            <a:off x="646043" y="1436839"/>
            <a:ext cx="4412439" cy="2525975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623" tIns="50623" rIns="0" bIns="50623" numCol="1" spcCol="38100" rtlCol="0" anchor="ctr">
            <a:spAutoFit/>
          </a:bodyPr>
          <a:lstStyle/>
          <a:p>
            <a:pPr algn="l"/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char p[1],q[1]={0};</a:t>
            </a:r>
          </a:p>
          <a:p>
            <a:pPr algn="l"/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int </a:t>
            </a:r>
            <a:r>
              <a:rPr lang="en-US" altLang="ko-KR" sz="2250" dirty="0" err="1">
                <a:solidFill>
                  <a:srgbClr val="000000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 = (int)(p+1);</a:t>
            </a:r>
          </a:p>
          <a:p>
            <a:pPr algn="l"/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int </a:t>
            </a:r>
            <a:r>
              <a:rPr lang="en-US" altLang="ko-KR" sz="2250" dirty="0" err="1">
                <a:solidFill>
                  <a:srgbClr val="000000"/>
                </a:solidFill>
                <a:latin typeface="Consolas" panose="020B0609020204030204" pitchFamily="49" charset="0"/>
              </a:rPr>
              <a:t>iq</a:t>
            </a:r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 = (int)q;</a:t>
            </a:r>
          </a:p>
          <a:p>
            <a:pPr algn="l"/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if (</a:t>
            </a:r>
            <a:r>
              <a:rPr lang="en-US" altLang="ko-KR" sz="2250" dirty="0" err="1">
                <a:solidFill>
                  <a:schemeClr val="tx1"/>
                </a:solidFill>
                <a:latin typeface="Consolas" panose="020B0609020204030204" pitchFamily="49" charset="0"/>
              </a:rPr>
              <a:t>iq</a:t>
            </a:r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2250" dirty="0" err="1">
                <a:solidFill>
                  <a:schemeClr val="tx1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  *(char*)</a:t>
            </a:r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(int)(p+1)</a:t>
            </a:r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=10;</a:t>
            </a:r>
          </a:p>
          <a:p>
            <a:pPr algn="l"/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  print(q[0]);</a:t>
            </a:r>
          </a:p>
          <a:p>
            <a:pPr algn="l"/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9" name="code1">
            <a:extLst>
              <a:ext uri="{FF2B5EF4-FFF2-40B4-BE49-F238E27FC236}">
                <a16:creationId xmlns:a16="http://schemas.microsoft.com/office/drawing/2014/main" id="{3516FB8A-DDE9-46A4-8233-88A321A9230E}"/>
              </a:ext>
            </a:extLst>
          </p:cNvPr>
          <p:cNvSpPr txBox="1"/>
          <p:nvPr/>
        </p:nvSpPr>
        <p:spPr>
          <a:xfrm>
            <a:off x="6966919" y="1436839"/>
            <a:ext cx="4496218" cy="2525975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623" tIns="50623" rIns="0" bIns="50623" numCol="1" spcCol="38100" rtlCol="0" anchor="ctr">
            <a:spAutoFit/>
          </a:bodyPr>
          <a:lstStyle/>
          <a:p>
            <a:pPr algn="l"/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char p[1],q[1]={0};</a:t>
            </a:r>
          </a:p>
          <a:p>
            <a:pPr algn="l"/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int </a:t>
            </a:r>
            <a:r>
              <a:rPr lang="en-US" altLang="ko-KR" sz="2250" dirty="0" err="1">
                <a:solidFill>
                  <a:srgbClr val="000000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 = (int)(p+1);</a:t>
            </a:r>
          </a:p>
          <a:p>
            <a:pPr algn="l"/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int </a:t>
            </a:r>
            <a:r>
              <a:rPr lang="en-US" altLang="ko-KR" sz="2250" dirty="0" err="1">
                <a:solidFill>
                  <a:srgbClr val="000000"/>
                </a:solidFill>
                <a:latin typeface="Consolas" panose="020B0609020204030204" pitchFamily="49" charset="0"/>
              </a:rPr>
              <a:t>iq</a:t>
            </a:r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 = (int)q;</a:t>
            </a:r>
          </a:p>
          <a:p>
            <a:pPr algn="l"/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if (</a:t>
            </a:r>
            <a:r>
              <a:rPr lang="en-US" altLang="ko-KR" sz="2250" dirty="0" err="1">
                <a:solidFill>
                  <a:schemeClr val="tx1"/>
                </a:solidFill>
                <a:latin typeface="Consolas" panose="020B0609020204030204" pitchFamily="49" charset="0"/>
              </a:rPr>
              <a:t>iq</a:t>
            </a:r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2250" dirty="0" err="1">
                <a:solidFill>
                  <a:schemeClr val="tx1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  *(char*)</a:t>
            </a:r>
            <a:r>
              <a:rPr lang="en-US" altLang="ko-KR" sz="2250" dirty="0" err="1">
                <a:solidFill>
                  <a:schemeClr val="tx1"/>
                </a:solidFill>
                <a:latin typeface="Consolas" panose="020B0609020204030204" pitchFamily="49" charset="0"/>
              </a:rPr>
              <a:t>iq</a:t>
            </a:r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 = 10;</a:t>
            </a:r>
          </a:p>
          <a:p>
            <a:pPr algn="l"/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  print(q[0]);</a:t>
            </a:r>
          </a:p>
          <a:p>
            <a:pPr algn="l"/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6" name="code1_10">
            <a:extLst>
              <a:ext uri="{FF2B5EF4-FFF2-40B4-BE49-F238E27FC236}">
                <a16:creationId xmlns:a16="http://schemas.microsoft.com/office/drawing/2014/main" id="{B8131DEA-BB55-4E1B-9D07-C616E0B6BB4A}"/>
              </a:ext>
            </a:extLst>
          </p:cNvPr>
          <p:cNvSpPr/>
          <p:nvPr/>
        </p:nvSpPr>
        <p:spPr>
          <a:xfrm>
            <a:off x="9046347" y="3381542"/>
            <a:ext cx="644534" cy="504881"/>
          </a:xfrm>
          <a:prstGeom prst="wedgeRectCallout">
            <a:avLst>
              <a:gd name="adj1" fmla="val -73336"/>
              <a:gd name="adj2" fmla="val -42792"/>
            </a:avLst>
          </a:prstGeom>
          <a:solidFill>
            <a:schemeClr val="accent1">
              <a:lumMod val="75000"/>
            </a:schemeClr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812" dirty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10</a:t>
            </a:r>
            <a:endParaRPr lang="ko-KR" altLang="en-US" sz="2812" dirty="0" err="1"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sp>
        <p:nvSpPr>
          <p:cNvPr id="14" name="opaque_3_4">
            <a:extLst>
              <a:ext uri="{FF2B5EF4-FFF2-40B4-BE49-F238E27FC236}">
                <a16:creationId xmlns:a16="http://schemas.microsoft.com/office/drawing/2014/main" id="{7AA5EDA8-0D07-469D-B2D5-98FB87B61793}"/>
              </a:ext>
            </a:extLst>
          </p:cNvPr>
          <p:cNvSpPr/>
          <p:nvPr/>
        </p:nvSpPr>
        <p:spPr>
          <a:xfrm>
            <a:off x="485469" y="4056697"/>
            <a:ext cx="11244503" cy="2801303"/>
          </a:xfrm>
          <a:prstGeom prst="rect">
            <a:avLst/>
          </a:prstGeom>
          <a:solidFill>
            <a:srgbClr val="FFFFFF">
              <a:alpha val="94902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10751" latinLnBrk="0" hangingPunct="0"/>
            <a:endParaRPr lang="ko-KR" altLang="en-US" sz="1969" dirty="0" err="1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sp>
        <p:nvSpPr>
          <p:cNvPr id="51" name="opaque_2_3">
            <a:extLst>
              <a:ext uri="{FF2B5EF4-FFF2-40B4-BE49-F238E27FC236}">
                <a16:creationId xmlns:a16="http://schemas.microsoft.com/office/drawing/2014/main" id="{DF36EA63-F134-4BA4-AED7-0FF558B94783}"/>
              </a:ext>
            </a:extLst>
          </p:cNvPr>
          <p:cNvSpPr/>
          <p:nvPr/>
        </p:nvSpPr>
        <p:spPr>
          <a:xfrm>
            <a:off x="485469" y="1133475"/>
            <a:ext cx="4709194" cy="5724525"/>
          </a:xfrm>
          <a:prstGeom prst="rect">
            <a:avLst/>
          </a:prstGeom>
          <a:solidFill>
            <a:srgbClr val="FFFFFF">
              <a:alpha val="94902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10751" latinLnBrk="0" hangingPunct="0"/>
            <a:endParaRPr lang="ko-KR" altLang="en-US" sz="1969" dirty="0" err="1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sp>
        <p:nvSpPr>
          <p:cNvPr id="52" name="opaque_1_2">
            <a:extLst>
              <a:ext uri="{FF2B5EF4-FFF2-40B4-BE49-F238E27FC236}">
                <a16:creationId xmlns:a16="http://schemas.microsoft.com/office/drawing/2014/main" id="{09263085-EF62-461A-9982-D0C8DAAC0FBF}"/>
              </a:ext>
            </a:extLst>
          </p:cNvPr>
          <p:cNvSpPr/>
          <p:nvPr/>
        </p:nvSpPr>
        <p:spPr>
          <a:xfrm>
            <a:off x="566282" y="1203035"/>
            <a:ext cx="10979677" cy="2836979"/>
          </a:xfrm>
          <a:prstGeom prst="rect">
            <a:avLst/>
          </a:prstGeom>
          <a:solidFill>
            <a:srgbClr val="FFFFFF">
              <a:alpha val="94902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10751" latinLnBrk="0" hangingPunct="0"/>
            <a:endParaRPr lang="ko-KR" altLang="en-US" sz="1969" dirty="0" err="1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sp>
        <p:nvSpPr>
          <p:cNvPr id="42" name="label_constant_prop">
            <a:extLst>
              <a:ext uri="{FF2B5EF4-FFF2-40B4-BE49-F238E27FC236}">
                <a16:creationId xmlns:a16="http://schemas.microsoft.com/office/drawing/2014/main" id="{001390B5-3D5F-4F73-BDDB-186E332058F2}"/>
              </a:ext>
            </a:extLst>
          </p:cNvPr>
          <p:cNvSpPr/>
          <p:nvPr/>
        </p:nvSpPr>
        <p:spPr>
          <a:xfrm>
            <a:off x="5294964" y="5831595"/>
            <a:ext cx="1457261" cy="937627"/>
          </a:xfrm>
          <a:prstGeom prst="rect">
            <a:avLst/>
          </a:prstGeom>
          <a:solidFill>
            <a:schemeClr val="accent1"/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algn="ctr"/>
            <a:r>
              <a:rPr lang="en-US" altLang="ko-KR" sz="2812" dirty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constant</a:t>
            </a:r>
          </a:p>
          <a:p>
            <a:pPr algn="ctr"/>
            <a:r>
              <a:rPr lang="en-US" altLang="ko-KR" sz="2812" dirty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prop.</a:t>
            </a:r>
          </a:p>
        </p:txBody>
      </p:sp>
      <p:sp>
        <p:nvSpPr>
          <p:cNvPr id="91" name="label_int_eq_prop">
            <a:extLst>
              <a:ext uri="{FF2B5EF4-FFF2-40B4-BE49-F238E27FC236}">
                <a16:creationId xmlns:a16="http://schemas.microsoft.com/office/drawing/2014/main" id="{55E05D5F-2162-4AE6-9B6B-513E8E741A89}"/>
              </a:ext>
            </a:extLst>
          </p:cNvPr>
          <p:cNvSpPr/>
          <p:nvPr/>
        </p:nvSpPr>
        <p:spPr>
          <a:xfrm>
            <a:off x="5321508" y="1330342"/>
            <a:ext cx="1461018" cy="937627"/>
          </a:xfrm>
          <a:prstGeom prst="rect">
            <a:avLst/>
          </a:prstGeom>
          <a:solidFill>
            <a:schemeClr val="accent1"/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algn="ctr"/>
            <a:r>
              <a:rPr lang="en-US" altLang="ko-KR" sz="2812" dirty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int. eq.</a:t>
            </a:r>
          </a:p>
          <a:p>
            <a:pPr algn="ctr"/>
            <a:r>
              <a:rPr lang="en-US" altLang="ko-KR" sz="2812" dirty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prop.</a:t>
            </a:r>
          </a:p>
        </p:txBody>
      </p:sp>
      <p:sp>
        <p:nvSpPr>
          <p:cNvPr id="92" name="label_cast_elim">
            <a:extLst>
              <a:ext uri="{FF2B5EF4-FFF2-40B4-BE49-F238E27FC236}">
                <a16:creationId xmlns:a16="http://schemas.microsoft.com/office/drawing/2014/main" id="{ACD75B50-22DC-471B-9561-DB36C618BDB2}"/>
              </a:ext>
            </a:extLst>
          </p:cNvPr>
          <p:cNvSpPr/>
          <p:nvPr/>
        </p:nvSpPr>
        <p:spPr>
          <a:xfrm>
            <a:off x="4550774" y="3580654"/>
            <a:ext cx="1015414" cy="937627"/>
          </a:xfrm>
          <a:prstGeom prst="rect">
            <a:avLst/>
          </a:prstGeom>
          <a:solidFill>
            <a:schemeClr val="accent1"/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algn="ctr"/>
            <a:r>
              <a:rPr lang="en-US" altLang="ko-KR" sz="2812" dirty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cast</a:t>
            </a:r>
          </a:p>
          <a:p>
            <a:pPr algn="ctr"/>
            <a:r>
              <a:rPr lang="en-US" altLang="ko-KR" sz="2812" dirty="0" err="1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elim</a:t>
            </a:r>
            <a:r>
              <a:rPr lang="en-US" altLang="ko-KR" sz="2812" dirty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.</a:t>
            </a:r>
          </a:p>
        </p:txBody>
      </p:sp>
      <p:sp>
        <p:nvSpPr>
          <p:cNvPr id="8" name="opt_code_3_4">
            <a:extLst>
              <a:ext uri="{FF2B5EF4-FFF2-40B4-BE49-F238E27FC236}">
                <a16:creationId xmlns:a16="http://schemas.microsoft.com/office/drawing/2014/main" id="{764986D7-BA3F-4D17-978A-6B4F43BD6AF5}"/>
              </a:ext>
            </a:extLst>
          </p:cNvPr>
          <p:cNvSpPr/>
          <p:nvPr/>
        </p:nvSpPr>
        <p:spPr>
          <a:xfrm>
            <a:off x="5532373" y="4799076"/>
            <a:ext cx="1039288" cy="1002926"/>
          </a:xfrm>
          <a:prstGeom prst="right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endParaRPr lang="ko-KR" altLang="en-US" sz="2812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 Black" panose="020B0A04020102020204" pitchFamily="34" charset="0"/>
              <a:sym typeface="Gill Sans"/>
            </a:endParaRPr>
          </a:p>
        </p:txBody>
      </p:sp>
      <p:sp>
        <p:nvSpPr>
          <p:cNvPr id="93" name="opt_code2_3">
            <a:extLst>
              <a:ext uri="{FF2B5EF4-FFF2-40B4-BE49-F238E27FC236}">
                <a16:creationId xmlns:a16="http://schemas.microsoft.com/office/drawing/2014/main" id="{6C63D17B-4907-4E92-A1C7-03E5B4500D61}"/>
              </a:ext>
            </a:extLst>
          </p:cNvPr>
          <p:cNvSpPr/>
          <p:nvPr/>
        </p:nvSpPr>
        <p:spPr>
          <a:xfrm rot="5400000">
            <a:off x="3690982" y="3494631"/>
            <a:ext cx="670518" cy="1002926"/>
          </a:xfrm>
          <a:prstGeom prst="right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endParaRPr lang="ko-KR" altLang="en-US" sz="2812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 Black" panose="020B0A04020102020204" pitchFamily="34" charset="0"/>
              <a:sym typeface="Gill Sans"/>
            </a:endParaRPr>
          </a:p>
        </p:txBody>
      </p:sp>
      <p:sp>
        <p:nvSpPr>
          <p:cNvPr id="90" name="opt_code1_2">
            <a:extLst>
              <a:ext uri="{FF2B5EF4-FFF2-40B4-BE49-F238E27FC236}">
                <a16:creationId xmlns:a16="http://schemas.microsoft.com/office/drawing/2014/main" id="{3B639BB4-8255-4B58-8E78-F63F8BDC41F6}"/>
              </a:ext>
            </a:extLst>
          </p:cNvPr>
          <p:cNvSpPr/>
          <p:nvPr/>
        </p:nvSpPr>
        <p:spPr>
          <a:xfrm flipH="1">
            <a:off x="5534786" y="2347239"/>
            <a:ext cx="1039288" cy="1002926"/>
          </a:xfrm>
          <a:prstGeom prst="right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endParaRPr lang="ko-KR" altLang="en-US" sz="2812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 Black" panose="020B0A04020102020204" pitchFamily="34" charset="0"/>
              <a:sym typeface="Gill Sans"/>
            </a:endParaRPr>
          </a:p>
        </p:txBody>
      </p:sp>
      <p:sp>
        <p:nvSpPr>
          <p:cNvPr id="7" name="code1_2_arrow">
            <a:extLst>
              <a:ext uri="{FF2B5EF4-FFF2-40B4-BE49-F238E27FC236}">
                <a16:creationId xmlns:a16="http://schemas.microsoft.com/office/drawing/2014/main" id="{F293AA8C-1C93-4DBB-85B0-1087FE3B0FA8}"/>
              </a:ext>
            </a:extLst>
          </p:cNvPr>
          <p:cNvSpPr/>
          <p:nvPr/>
        </p:nvSpPr>
        <p:spPr>
          <a:xfrm>
            <a:off x="3083382" y="3201573"/>
            <a:ext cx="5602570" cy="498648"/>
          </a:xfrm>
          <a:custGeom>
            <a:avLst/>
            <a:gdLst>
              <a:gd name="connsiteX0" fmla="*/ 7968343 w 7968343"/>
              <a:gd name="connsiteY0" fmla="*/ 0 h 709210"/>
              <a:gd name="connsiteX1" fmla="*/ 4161453 w 7968343"/>
              <a:gd name="connsiteY1" fmla="*/ 709126 h 709210"/>
              <a:gd name="connsiteX2" fmla="*/ 0 w 7968343"/>
              <a:gd name="connsiteY2" fmla="*/ 37322 h 709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68343" h="709210">
                <a:moveTo>
                  <a:pt x="7968343" y="0"/>
                </a:moveTo>
                <a:cubicBezTo>
                  <a:pt x="6728926" y="351453"/>
                  <a:pt x="5489510" y="702906"/>
                  <a:pt x="4161453" y="709126"/>
                </a:cubicBezTo>
                <a:cubicBezTo>
                  <a:pt x="2833396" y="715346"/>
                  <a:pt x="1416698" y="376334"/>
                  <a:pt x="0" y="37322"/>
                </a:cubicBezTo>
              </a:path>
            </a:pathLst>
          </a:custGeom>
          <a:noFill/>
          <a:ln w="57150" cap="flat">
            <a:solidFill>
              <a:srgbClr val="FF0000"/>
            </a:solidFill>
            <a:prstDash val="dash"/>
            <a:miter lim="400000"/>
            <a:headEnd type="none" w="med" len="med"/>
            <a:tailEnd type="arrow" w="med" len="med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1" tIns="32145" rIns="64291" bIns="32145" numCol="1" spcCol="38100" rtlCol="0" anchor="t">
            <a:noAutofit/>
          </a:bodyPr>
          <a:lstStyle/>
          <a:p>
            <a:pPr defTabSz="642915" hangingPunct="0"/>
            <a:endParaRPr lang="ko-KR" altLang="en-US" sz="1266">
              <a:solidFill>
                <a:srgbClr val="000000"/>
              </a:solidFill>
            </a:endParaRPr>
          </a:p>
        </p:txBody>
      </p:sp>
      <p:sp>
        <p:nvSpPr>
          <p:cNvPr id="53" name="opaque_1_4">
            <a:extLst>
              <a:ext uri="{FF2B5EF4-FFF2-40B4-BE49-F238E27FC236}">
                <a16:creationId xmlns:a16="http://schemas.microsoft.com/office/drawing/2014/main" id="{F411EDC8-9508-49C6-B22F-10C5B584599B}"/>
              </a:ext>
            </a:extLst>
          </p:cNvPr>
          <p:cNvSpPr/>
          <p:nvPr/>
        </p:nvSpPr>
        <p:spPr>
          <a:xfrm>
            <a:off x="6863339" y="1307882"/>
            <a:ext cx="4762380" cy="5468659"/>
          </a:xfrm>
          <a:prstGeom prst="rect">
            <a:avLst/>
          </a:prstGeom>
          <a:solidFill>
            <a:srgbClr val="FFFFFF">
              <a:alpha val="94902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10751" latinLnBrk="0" hangingPunct="0"/>
            <a:endParaRPr lang="ko-KR" altLang="en-US" sz="1969" dirty="0" err="1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sp>
        <p:nvSpPr>
          <p:cNvPr id="55" name="code3_4_arrow">
            <a:extLst>
              <a:ext uri="{FF2B5EF4-FFF2-40B4-BE49-F238E27FC236}">
                <a16:creationId xmlns:a16="http://schemas.microsoft.com/office/drawing/2014/main" id="{1357C8AD-2761-4EEE-B99A-A646B7EA7B00}"/>
              </a:ext>
            </a:extLst>
          </p:cNvPr>
          <p:cNvSpPr/>
          <p:nvPr/>
        </p:nvSpPr>
        <p:spPr>
          <a:xfrm flipH="1">
            <a:off x="2639580" y="6265399"/>
            <a:ext cx="5585518" cy="214757"/>
          </a:xfrm>
          <a:custGeom>
            <a:avLst/>
            <a:gdLst>
              <a:gd name="connsiteX0" fmla="*/ 7968343 w 7968343"/>
              <a:gd name="connsiteY0" fmla="*/ 0 h 709210"/>
              <a:gd name="connsiteX1" fmla="*/ 4161453 w 7968343"/>
              <a:gd name="connsiteY1" fmla="*/ 709126 h 709210"/>
              <a:gd name="connsiteX2" fmla="*/ 0 w 7968343"/>
              <a:gd name="connsiteY2" fmla="*/ 37322 h 709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68343" h="709210">
                <a:moveTo>
                  <a:pt x="7968343" y="0"/>
                </a:moveTo>
                <a:cubicBezTo>
                  <a:pt x="6728926" y="351453"/>
                  <a:pt x="5489510" y="702906"/>
                  <a:pt x="4161453" y="709126"/>
                </a:cubicBezTo>
                <a:cubicBezTo>
                  <a:pt x="2833396" y="715346"/>
                  <a:pt x="1416698" y="376334"/>
                  <a:pt x="0" y="37322"/>
                </a:cubicBezTo>
              </a:path>
            </a:pathLst>
          </a:custGeom>
          <a:noFill/>
          <a:ln w="57150" cap="flat">
            <a:solidFill>
              <a:srgbClr val="FF0000"/>
            </a:solidFill>
            <a:prstDash val="dash"/>
            <a:miter lim="400000"/>
            <a:headEnd type="none" w="med" len="med"/>
            <a:tailEnd type="arrow" w="med" len="med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1" tIns="32145" rIns="64291" bIns="32145" numCol="1" spcCol="38100" rtlCol="0" anchor="t">
            <a:noAutofit/>
          </a:bodyPr>
          <a:lstStyle/>
          <a:p>
            <a:pPr defTabSz="642915" hangingPunct="0"/>
            <a:endParaRPr lang="ko-KR" altLang="en-US" sz="1266">
              <a:solidFill>
                <a:srgbClr val="000000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B74CF89-96BE-46E8-816D-78150AB9228F}"/>
              </a:ext>
            </a:extLst>
          </p:cNvPr>
          <p:cNvSpPr/>
          <p:nvPr/>
        </p:nvSpPr>
        <p:spPr>
          <a:xfrm>
            <a:off x="686489" y="2406419"/>
            <a:ext cx="10674210" cy="25756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noAutofit/>
          </a:bodyPr>
          <a:lstStyle/>
          <a:p>
            <a:pPr algn="ctr"/>
            <a:r>
              <a:rPr lang="en-US" altLang="ko-KR" sz="3375" b="1" dirty="0">
                <a:latin typeface="Times New Roman" panose="02020603050405020304" pitchFamily="18" charset="0"/>
                <a:cs typeface="Times New Roman" panose="02020603050405020304" pitchFamily="18" charset="0"/>
                <a:sym typeface="Gill Sans"/>
              </a:rPr>
              <a:t>LLVM &amp; GCC</a:t>
            </a:r>
            <a:r>
              <a:rPr lang="ko-KR" altLang="en-US" sz="3375" b="1" dirty="0">
                <a:latin typeface="Times New Roman" panose="02020603050405020304" pitchFamily="18" charset="0"/>
                <a:cs typeface="Times New Roman" panose="02020603050405020304" pitchFamily="18" charset="0"/>
                <a:sym typeface="Gill Sans"/>
              </a:rPr>
              <a:t> 에서 둘 다 이 버그가 존재합니다</a:t>
            </a:r>
            <a:r>
              <a:rPr lang="en-US" altLang="ko-KR" sz="3375" b="1" dirty="0">
                <a:latin typeface="Times New Roman" panose="02020603050405020304" pitchFamily="18" charset="0"/>
                <a:cs typeface="Times New Roman" panose="02020603050405020304" pitchFamily="18" charset="0"/>
                <a:sym typeface="Gill Sans"/>
              </a:rPr>
              <a:t>!</a:t>
            </a:r>
            <a:endParaRPr lang="ko-KR" altLang="en-US" sz="3375" b="1" dirty="0">
              <a:latin typeface="Times New Roman" panose="02020603050405020304" pitchFamily="18" charset="0"/>
              <a:cs typeface="Times New Roman" panose="02020603050405020304" pitchFamily="18" charset="0"/>
              <a:sym typeface="Gill San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E72F1B4-3C3E-4625-94FC-D2C34E12B5A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pPr/>
              <a:t>10</a:t>
            </a:fld>
            <a:endParaRPr lang="en-US" altLang="ko-KR" dirty="0"/>
          </a:p>
        </p:txBody>
      </p:sp>
      <p:sp>
        <p:nvSpPr>
          <p:cNvPr id="39" name="제목 1">
            <a:extLst>
              <a:ext uri="{FF2B5EF4-FFF2-40B4-BE49-F238E27FC236}">
                <a16:creationId xmlns:a16="http://schemas.microsoft.com/office/drawing/2014/main" id="{CF178E73-124D-4E16-9ACB-37A432969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040" y="-20573"/>
            <a:ext cx="11411211" cy="1258895"/>
          </a:xfrm>
        </p:spPr>
        <p:txBody>
          <a:bodyPr>
            <a:noAutofit/>
          </a:bodyPr>
          <a:lstStyle/>
          <a:p>
            <a:pPr algn="ctr"/>
            <a:r>
              <a:rPr lang="ko-KR" altLang="en-US" sz="6000" dirty="0"/>
              <a:t>포인터</a:t>
            </a:r>
            <a:r>
              <a:rPr lang="en-US" altLang="ko-KR" sz="6000" dirty="0"/>
              <a:t>-</a:t>
            </a:r>
            <a:r>
              <a:rPr lang="ko-KR" altLang="en-US" sz="6000" dirty="0"/>
              <a:t>정수 변환 관련 버그</a:t>
            </a:r>
          </a:p>
        </p:txBody>
      </p:sp>
    </p:spTree>
    <p:extLst>
      <p:ext uri="{BB962C8B-B14F-4D97-AF65-F5344CB8AC3E}">
        <p14:creationId xmlns:p14="http://schemas.microsoft.com/office/powerpoint/2010/main" val="12769921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7" dur="indefinite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0" dur="indefinite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6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9" dur="indefinite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2" dur="indefinite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67" dur="indefinite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0" dur="indefinite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3" dur="indefinite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6" dur="indefinite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indefinite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1" dur="indefinite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indefinit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4" dur="indefinite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0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2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0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40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indefinite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43" dur="indefinite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indefinit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46" dur="indefinite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indefinite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49" dur="indefinite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indefinite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52" dur="indefinite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6" grpId="0" animBg="1"/>
      <p:bldP spid="46" grpId="1" animBg="1"/>
      <p:bldP spid="10" grpId="0" animBg="1"/>
      <p:bldP spid="10" grpId="1" animBg="1"/>
      <p:bldP spid="44" grpId="0" animBg="1"/>
      <p:bldP spid="44" grpId="1" animBg="1"/>
      <p:bldP spid="45" grpId="0" animBg="1"/>
      <p:bldP spid="54" grpId="0" animBg="1"/>
      <p:bldP spid="57" grpId="0" animBg="1"/>
      <p:bldP spid="57" grpId="1" animBg="1"/>
      <p:bldP spid="56" grpId="0" animBg="1"/>
      <p:bldP spid="56" grpId="1" animBg="1"/>
      <p:bldP spid="28" grpId="0" animBg="1"/>
      <p:bldP spid="28" grpId="1" animBg="1"/>
      <p:bldP spid="28" grpId="2" animBg="1"/>
      <p:bldP spid="30" grpId="0" animBg="1"/>
      <p:bldP spid="30" grpId="1" animBg="1"/>
      <p:bldP spid="27" grpId="0" animBg="1"/>
      <p:bldP spid="27" grpId="1" animBg="1"/>
      <p:bldP spid="13" grpId="0" animBg="1"/>
      <p:bldP spid="13" grpId="1" animBg="1"/>
      <p:bldP spid="36" grpId="0" animBg="1"/>
      <p:bldP spid="14" grpId="0" animBg="1"/>
      <p:bldP spid="14" grpId="1" animBg="1"/>
      <p:bldP spid="14" grpId="2" animBg="1"/>
      <p:bldP spid="51" grpId="0" animBg="1"/>
      <p:bldP spid="51" grpId="1" animBg="1"/>
      <p:bldP spid="51" grpId="2" animBg="1"/>
      <p:bldP spid="52" grpId="0" animBg="1"/>
      <p:bldP spid="52" grpId="1" animBg="1"/>
      <p:bldP spid="42" grpId="0" animBg="1"/>
      <p:bldP spid="42" grpId="1" animBg="1"/>
      <p:bldP spid="42" grpId="2" animBg="1"/>
      <p:bldP spid="42" grpId="3" animBg="1"/>
      <p:bldP spid="91" grpId="0" animBg="1"/>
      <p:bldP spid="91" grpId="1" animBg="1"/>
      <p:bldP spid="91" grpId="2" animBg="1"/>
      <p:bldP spid="92" grpId="0" animBg="1"/>
      <p:bldP spid="92" grpId="1" animBg="1"/>
      <p:bldP spid="92" grpId="2" animBg="1"/>
      <p:bldP spid="92" grpId="3" animBg="1"/>
      <p:bldP spid="8" grpId="0" animBg="1"/>
      <p:bldP spid="8" grpId="1" animBg="1"/>
      <p:bldP spid="8" grpId="2" animBg="1"/>
      <p:bldP spid="8" grpId="3" animBg="1"/>
      <p:bldP spid="93" grpId="0" animBg="1"/>
      <p:bldP spid="93" grpId="1" animBg="1"/>
      <p:bldP spid="93" grpId="2" animBg="1"/>
      <p:bldP spid="93" grpId="3" animBg="1"/>
      <p:bldP spid="90" grpId="0" animBg="1"/>
      <p:bldP spid="90" grpId="1" animBg="1"/>
      <p:bldP spid="90" grpId="2" animBg="1"/>
      <p:bldP spid="7" grpId="0" animBg="1"/>
      <p:bldP spid="7" grpId="1" animBg="1"/>
      <p:bldP spid="53" grpId="0" animBg="1"/>
      <p:bldP spid="53" grpId="1" animBg="1"/>
      <p:bldP spid="55" grpId="0" animBg="1"/>
      <p:bldP spid="55" grpId="1" animBg="1"/>
      <p:bldP spid="5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CAF004-4AD5-4DA4-8A42-ADBAF12FA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15477"/>
            <a:ext cx="12192000" cy="1627045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dirty="0"/>
              <a:t>어느 최적화가 문제일까</a:t>
            </a:r>
            <a:r>
              <a:rPr lang="en-US" altLang="ko-KR" sz="6000" dirty="0"/>
              <a:t>?</a:t>
            </a:r>
            <a:endParaRPr lang="ko-KR" altLang="en-US" sz="6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4D368E-1E1B-44B3-85C2-12BF63996C1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pPr/>
              <a:t>11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7186526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id="{32487D4F-9655-4BF3-BBE9-397910136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933" y="-20573"/>
            <a:ext cx="9875858" cy="1258895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sz="5400" dirty="0"/>
              <a:t>원인은 정수의 정의에 따라 다르다</a:t>
            </a:r>
          </a:p>
        </p:txBody>
      </p:sp>
      <p:sp>
        <p:nvSpPr>
          <p:cNvPr id="9" name="code4">
            <a:extLst>
              <a:ext uri="{FF2B5EF4-FFF2-40B4-BE49-F238E27FC236}">
                <a16:creationId xmlns:a16="http://schemas.microsoft.com/office/drawing/2014/main" id="{76DB4F5C-B868-47E4-9790-B9DA0FB55D13}"/>
              </a:ext>
            </a:extLst>
          </p:cNvPr>
          <p:cNvSpPr txBox="1"/>
          <p:nvPr/>
        </p:nvSpPr>
        <p:spPr>
          <a:xfrm>
            <a:off x="6966919" y="4179417"/>
            <a:ext cx="4496217" cy="2577094"/>
          </a:xfrm>
          <a:prstGeom prst="rect">
            <a:avLst/>
          </a:prstGeom>
          <a:noFill/>
          <a:ln w="57150"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5935" tIns="75935" rIns="75935" bIns="75935" numCol="1" spcCol="38100" rtlCol="0" anchor="ctr">
            <a:spAutoFit/>
          </a:bodyPr>
          <a:lstStyle/>
          <a:p>
            <a:pPr algn="l"/>
            <a:r>
              <a:rPr lang="en-US" altLang="ko-KR" sz="22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char p[1],q[1] = {0};</a:t>
            </a:r>
          </a:p>
          <a:p>
            <a:pPr algn="l"/>
            <a:r>
              <a:rPr lang="en-US" altLang="ko-KR" sz="22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int </a:t>
            </a:r>
            <a:r>
              <a:rPr lang="en-US" altLang="ko-KR" sz="2250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22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= (int)(p+1);</a:t>
            </a:r>
          </a:p>
          <a:p>
            <a:pPr algn="l"/>
            <a:r>
              <a:rPr lang="en-US" altLang="ko-KR" sz="22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int </a:t>
            </a:r>
            <a:r>
              <a:rPr lang="en-US" altLang="ko-KR" sz="2250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iq</a:t>
            </a:r>
            <a:r>
              <a:rPr lang="en-US" altLang="ko-KR" sz="22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= (int)q;</a:t>
            </a:r>
          </a:p>
          <a:p>
            <a:pPr algn="l"/>
            <a:r>
              <a:rPr lang="en-US" altLang="ko-KR" sz="22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if (</a:t>
            </a:r>
            <a:r>
              <a:rPr lang="en-US" altLang="ko-KR" sz="2250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iq</a:t>
            </a:r>
            <a:r>
              <a:rPr lang="en-US" altLang="ko-KR" sz="22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2250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22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22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 *(p+1) = 10;</a:t>
            </a:r>
          </a:p>
          <a:p>
            <a:pPr algn="l"/>
            <a:r>
              <a:rPr lang="en-US" altLang="ko-KR" sz="22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 print(0);</a:t>
            </a:r>
          </a:p>
          <a:p>
            <a:pPr algn="l"/>
            <a:r>
              <a:rPr lang="en-US" altLang="ko-KR" sz="22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code3">
            <a:extLst>
              <a:ext uri="{FF2B5EF4-FFF2-40B4-BE49-F238E27FC236}">
                <a16:creationId xmlns:a16="http://schemas.microsoft.com/office/drawing/2014/main" id="{36C587C2-A67F-43F8-AE73-BB72AF0A0741}"/>
              </a:ext>
            </a:extLst>
          </p:cNvPr>
          <p:cNvSpPr txBox="1"/>
          <p:nvPr/>
        </p:nvSpPr>
        <p:spPr>
          <a:xfrm>
            <a:off x="628408" y="4179418"/>
            <a:ext cx="4430075" cy="2577094"/>
          </a:xfrm>
          <a:prstGeom prst="rect">
            <a:avLst/>
          </a:prstGeom>
          <a:noFill/>
          <a:ln w="57150"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5935" tIns="75935" rIns="75935" bIns="75935" numCol="1" spcCol="38100" rtlCol="0" anchor="ctr">
            <a:spAutoFit/>
          </a:bodyPr>
          <a:lstStyle/>
          <a:p>
            <a:pPr algn="l"/>
            <a:r>
              <a:rPr lang="en-US" altLang="ko-KR" sz="22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char p[1],q[1] = {0};</a:t>
            </a:r>
          </a:p>
          <a:p>
            <a:pPr algn="l"/>
            <a:r>
              <a:rPr lang="en-US" altLang="ko-KR" sz="22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int </a:t>
            </a:r>
            <a:r>
              <a:rPr lang="en-US" altLang="ko-KR" sz="2250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22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= (int)(p+1);</a:t>
            </a:r>
          </a:p>
          <a:p>
            <a:pPr algn="l"/>
            <a:r>
              <a:rPr lang="en-US" altLang="ko-KR" sz="22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int </a:t>
            </a:r>
            <a:r>
              <a:rPr lang="en-US" altLang="ko-KR" sz="2250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iq</a:t>
            </a:r>
            <a:r>
              <a:rPr lang="en-US" altLang="ko-KR" sz="22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= (int)q;</a:t>
            </a:r>
          </a:p>
          <a:p>
            <a:pPr algn="l"/>
            <a:r>
              <a:rPr lang="en-US" altLang="ko-KR" sz="22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if (</a:t>
            </a:r>
            <a:r>
              <a:rPr lang="en-US" altLang="ko-KR" sz="2250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iq</a:t>
            </a:r>
            <a:r>
              <a:rPr lang="en-US" altLang="ko-KR" sz="22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2250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22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22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 *(p+1) = 10;</a:t>
            </a:r>
          </a:p>
          <a:p>
            <a:pPr algn="l"/>
            <a:r>
              <a:rPr lang="en-US" altLang="ko-KR" sz="22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 print(q[0]);</a:t>
            </a:r>
          </a:p>
          <a:p>
            <a:pPr algn="l"/>
            <a:r>
              <a:rPr lang="en-US" altLang="ko-KR" sz="22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8" name="code2">
            <a:extLst>
              <a:ext uri="{FF2B5EF4-FFF2-40B4-BE49-F238E27FC236}">
                <a16:creationId xmlns:a16="http://schemas.microsoft.com/office/drawing/2014/main" id="{F12BAC51-1E19-4D69-B626-AF57C8A88012}"/>
              </a:ext>
            </a:extLst>
          </p:cNvPr>
          <p:cNvSpPr txBox="1"/>
          <p:nvPr/>
        </p:nvSpPr>
        <p:spPr>
          <a:xfrm>
            <a:off x="646043" y="1436839"/>
            <a:ext cx="4412439" cy="2525975"/>
          </a:xfrm>
          <a:prstGeom prst="rect">
            <a:avLst/>
          </a:prstGeom>
          <a:noFill/>
          <a:ln w="57150"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623" tIns="50623" rIns="0" bIns="50623" numCol="1" spcCol="38100" rtlCol="0" anchor="ctr">
            <a:spAutoFit/>
          </a:bodyPr>
          <a:lstStyle/>
          <a:p>
            <a:pPr algn="l"/>
            <a:r>
              <a:rPr lang="en-US" altLang="ko-KR" sz="22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char p[1],q[1]={0};</a:t>
            </a:r>
          </a:p>
          <a:p>
            <a:pPr algn="l"/>
            <a:r>
              <a:rPr lang="en-US" altLang="ko-KR" sz="22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int </a:t>
            </a:r>
            <a:r>
              <a:rPr lang="en-US" altLang="ko-KR" sz="2250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22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= (int)(p+1);</a:t>
            </a:r>
          </a:p>
          <a:p>
            <a:pPr algn="l"/>
            <a:r>
              <a:rPr lang="en-US" altLang="ko-KR" sz="22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int </a:t>
            </a:r>
            <a:r>
              <a:rPr lang="en-US" altLang="ko-KR" sz="2250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iq</a:t>
            </a:r>
            <a:r>
              <a:rPr lang="en-US" altLang="ko-KR" sz="22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= (int)q;</a:t>
            </a:r>
          </a:p>
          <a:p>
            <a:pPr algn="l"/>
            <a:r>
              <a:rPr lang="en-US" altLang="ko-KR" sz="22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if (</a:t>
            </a:r>
            <a:r>
              <a:rPr lang="en-US" altLang="ko-KR" sz="2250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iq</a:t>
            </a:r>
            <a:r>
              <a:rPr lang="en-US" altLang="ko-KR" sz="22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2250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22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22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 *(char*)(int)(p+1)=10;</a:t>
            </a:r>
          </a:p>
          <a:p>
            <a:pPr algn="l"/>
            <a:r>
              <a:rPr lang="en-US" altLang="ko-KR" sz="22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 print(q[0]);</a:t>
            </a:r>
          </a:p>
          <a:p>
            <a:pPr algn="l"/>
            <a:r>
              <a:rPr lang="en-US" altLang="ko-KR" sz="22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9" name="code1">
            <a:extLst>
              <a:ext uri="{FF2B5EF4-FFF2-40B4-BE49-F238E27FC236}">
                <a16:creationId xmlns:a16="http://schemas.microsoft.com/office/drawing/2014/main" id="{3516FB8A-DDE9-46A4-8233-88A321A9230E}"/>
              </a:ext>
            </a:extLst>
          </p:cNvPr>
          <p:cNvSpPr txBox="1"/>
          <p:nvPr/>
        </p:nvSpPr>
        <p:spPr>
          <a:xfrm>
            <a:off x="6966919" y="1436839"/>
            <a:ext cx="4496218" cy="2525975"/>
          </a:xfrm>
          <a:prstGeom prst="rect">
            <a:avLst/>
          </a:prstGeom>
          <a:noFill/>
          <a:ln w="57150"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623" tIns="50623" rIns="0" bIns="50623" numCol="1" spcCol="38100" rtlCol="0" anchor="ctr">
            <a:spAutoFit/>
          </a:bodyPr>
          <a:lstStyle/>
          <a:p>
            <a:pPr algn="l"/>
            <a:r>
              <a:rPr lang="en-US" altLang="ko-KR" sz="22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char p[1],q[1]={0};</a:t>
            </a:r>
          </a:p>
          <a:p>
            <a:pPr algn="l"/>
            <a:r>
              <a:rPr lang="en-US" altLang="ko-KR" sz="22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int </a:t>
            </a:r>
            <a:r>
              <a:rPr lang="en-US" altLang="ko-KR" sz="2250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22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= (int)(p+1);</a:t>
            </a:r>
          </a:p>
          <a:p>
            <a:pPr algn="l"/>
            <a:r>
              <a:rPr lang="en-US" altLang="ko-KR" sz="22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int </a:t>
            </a:r>
            <a:r>
              <a:rPr lang="en-US" altLang="ko-KR" sz="2250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iq</a:t>
            </a:r>
            <a:r>
              <a:rPr lang="en-US" altLang="ko-KR" sz="22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= (int)q;</a:t>
            </a:r>
          </a:p>
          <a:p>
            <a:pPr algn="l"/>
            <a:r>
              <a:rPr lang="en-US" altLang="ko-KR" sz="22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if (</a:t>
            </a:r>
            <a:r>
              <a:rPr lang="en-US" altLang="ko-KR" sz="2250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iq</a:t>
            </a:r>
            <a:r>
              <a:rPr lang="en-US" altLang="ko-KR" sz="22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2250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22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22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 *(char*)</a:t>
            </a:r>
            <a:r>
              <a:rPr lang="en-US" altLang="ko-KR" sz="2250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iq</a:t>
            </a:r>
            <a:r>
              <a:rPr lang="en-US" altLang="ko-KR" sz="22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= 10;</a:t>
            </a:r>
          </a:p>
          <a:p>
            <a:pPr algn="l"/>
            <a:r>
              <a:rPr lang="en-US" altLang="ko-KR" sz="22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 print(q[0]);</a:t>
            </a:r>
          </a:p>
          <a:p>
            <a:pPr algn="l"/>
            <a:r>
              <a:rPr lang="en-US" altLang="ko-KR" sz="22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2" name="label_constant_prop">
            <a:extLst>
              <a:ext uri="{FF2B5EF4-FFF2-40B4-BE49-F238E27FC236}">
                <a16:creationId xmlns:a16="http://schemas.microsoft.com/office/drawing/2014/main" id="{001390B5-3D5F-4F73-BDDB-186E332058F2}"/>
              </a:ext>
            </a:extLst>
          </p:cNvPr>
          <p:cNvSpPr/>
          <p:nvPr/>
        </p:nvSpPr>
        <p:spPr>
          <a:xfrm>
            <a:off x="5294964" y="5831595"/>
            <a:ext cx="1457261" cy="937627"/>
          </a:xfrm>
          <a:prstGeom prst="rect">
            <a:avLst/>
          </a:prstGeom>
          <a:solidFill>
            <a:schemeClr val="accent1"/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algn="ctr"/>
            <a:r>
              <a:rPr lang="en-US" altLang="ko-KR" sz="2812" dirty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constant</a:t>
            </a:r>
          </a:p>
          <a:p>
            <a:pPr algn="ctr"/>
            <a:r>
              <a:rPr lang="en-US" altLang="ko-KR" sz="2812" dirty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prop.</a:t>
            </a:r>
          </a:p>
        </p:txBody>
      </p:sp>
      <p:sp>
        <p:nvSpPr>
          <p:cNvPr id="91" name="label_int_eq_prop">
            <a:extLst>
              <a:ext uri="{FF2B5EF4-FFF2-40B4-BE49-F238E27FC236}">
                <a16:creationId xmlns:a16="http://schemas.microsoft.com/office/drawing/2014/main" id="{55E05D5F-2162-4AE6-9B6B-513E8E741A89}"/>
              </a:ext>
            </a:extLst>
          </p:cNvPr>
          <p:cNvSpPr/>
          <p:nvPr/>
        </p:nvSpPr>
        <p:spPr>
          <a:xfrm>
            <a:off x="5321508" y="1330342"/>
            <a:ext cx="1461018" cy="937627"/>
          </a:xfrm>
          <a:prstGeom prst="rect">
            <a:avLst/>
          </a:prstGeom>
          <a:solidFill>
            <a:schemeClr val="accent1"/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algn="ctr"/>
            <a:r>
              <a:rPr lang="en-US" altLang="ko-KR" sz="2812" dirty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int. eq.</a:t>
            </a:r>
          </a:p>
          <a:p>
            <a:pPr algn="ctr"/>
            <a:r>
              <a:rPr lang="en-US" altLang="ko-KR" sz="2812" dirty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prop.</a:t>
            </a:r>
          </a:p>
        </p:txBody>
      </p:sp>
      <p:sp>
        <p:nvSpPr>
          <p:cNvPr id="92" name="label_cast_elim">
            <a:extLst>
              <a:ext uri="{FF2B5EF4-FFF2-40B4-BE49-F238E27FC236}">
                <a16:creationId xmlns:a16="http://schemas.microsoft.com/office/drawing/2014/main" id="{ACD75B50-22DC-471B-9561-DB36C618BDB2}"/>
              </a:ext>
            </a:extLst>
          </p:cNvPr>
          <p:cNvSpPr/>
          <p:nvPr/>
        </p:nvSpPr>
        <p:spPr>
          <a:xfrm>
            <a:off x="4550774" y="3580654"/>
            <a:ext cx="1015414" cy="937627"/>
          </a:xfrm>
          <a:prstGeom prst="rect">
            <a:avLst/>
          </a:prstGeom>
          <a:solidFill>
            <a:schemeClr val="accent1"/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algn="ctr"/>
            <a:r>
              <a:rPr lang="en-US" altLang="ko-KR" sz="2812" dirty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cast</a:t>
            </a:r>
          </a:p>
          <a:p>
            <a:pPr algn="ctr"/>
            <a:r>
              <a:rPr lang="en-US" altLang="ko-KR" sz="2812" dirty="0" err="1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elim</a:t>
            </a:r>
            <a:r>
              <a:rPr lang="en-US" altLang="ko-KR" sz="2812" dirty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.</a:t>
            </a:r>
          </a:p>
        </p:txBody>
      </p:sp>
      <p:sp>
        <p:nvSpPr>
          <p:cNvPr id="8" name="opt_code_3_4">
            <a:extLst>
              <a:ext uri="{FF2B5EF4-FFF2-40B4-BE49-F238E27FC236}">
                <a16:creationId xmlns:a16="http://schemas.microsoft.com/office/drawing/2014/main" id="{764986D7-BA3F-4D17-978A-6B4F43BD6AF5}"/>
              </a:ext>
            </a:extLst>
          </p:cNvPr>
          <p:cNvSpPr/>
          <p:nvPr/>
        </p:nvSpPr>
        <p:spPr>
          <a:xfrm>
            <a:off x="5532373" y="4799076"/>
            <a:ext cx="1039288" cy="1002926"/>
          </a:xfrm>
          <a:prstGeom prst="right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endParaRPr lang="ko-KR" altLang="en-US" sz="2812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 Black" panose="020B0A04020102020204" pitchFamily="34" charset="0"/>
              <a:sym typeface="Gill Sans"/>
            </a:endParaRPr>
          </a:p>
        </p:txBody>
      </p:sp>
      <p:sp>
        <p:nvSpPr>
          <p:cNvPr id="93" name="opt_code2_3">
            <a:extLst>
              <a:ext uri="{FF2B5EF4-FFF2-40B4-BE49-F238E27FC236}">
                <a16:creationId xmlns:a16="http://schemas.microsoft.com/office/drawing/2014/main" id="{6C63D17B-4907-4E92-A1C7-03E5B4500D61}"/>
              </a:ext>
            </a:extLst>
          </p:cNvPr>
          <p:cNvSpPr/>
          <p:nvPr/>
        </p:nvSpPr>
        <p:spPr>
          <a:xfrm rot="5400000">
            <a:off x="3690982" y="3494631"/>
            <a:ext cx="670518" cy="1002926"/>
          </a:xfrm>
          <a:prstGeom prst="right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endParaRPr lang="ko-KR" altLang="en-US" sz="2812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 Black" panose="020B0A04020102020204" pitchFamily="34" charset="0"/>
              <a:sym typeface="Gill Sans"/>
            </a:endParaRPr>
          </a:p>
        </p:txBody>
      </p:sp>
      <p:sp>
        <p:nvSpPr>
          <p:cNvPr id="90" name="opt_code1_2">
            <a:extLst>
              <a:ext uri="{FF2B5EF4-FFF2-40B4-BE49-F238E27FC236}">
                <a16:creationId xmlns:a16="http://schemas.microsoft.com/office/drawing/2014/main" id="{3B639BB4-8255-4B58-8E78-F63F8BDC41F6}"/>
              </a:ext>
            </a:extLst>
          </p:cNvPr>
          <p:cNvSpPr/>
          <p:nvPr/>
        </p:nvSpPr>
        <p:spPr>
          <a:xfrm flipH="1">
            <a:off x="5534786" y="2347239"/>
            <a:ext cx="1039288" cy="1002926"/>
          </a:xfrm>
          <a:prstGeom prst="right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endParaRPr lang="ko-KR" altLang="en-US" sz="2812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 Black" panose="020B0A04020102020204" pitchFamily="34" charset="0"/>
              <a:sym typeface="Gill San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E72F1B4-3C3E-4625-94FC-D2C34E12B5A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pPr/>
              <a:t>12</a:t>
            </a:fld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218F06-437C-4718-8C9E-19093F670E89}"/>
              </a:ext>
            </a:extLst>
          </p:cNvPr>
          <p:cNvSpPr txBox="1"/>
          <p:nvPr/>
        </p:nvSpPr>
        <p:spPr>
          <a:xfrm>
            <a:off x="342095" y="1201816"/>
            <a:ext cx="4204997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 dirty="0"/>
              <a:t>정수도 자기 출신을</a:t>
            </a:r>
            <a:br>
              <a:rPr lang="en-US" altLang="ko-KR" sz="2400" b="1" dirty="0"/>
            </a:br>
            <a:r>
              <a:rPr lang="ko-KR" altLang="en-US" sz="2400" b="1" dirty="0"/>
              <a:t>기억한다면 이것을 설명 못함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72A92D-318C-4CD0-9650-DB9738EE5DCA}"/>
              </a:ext>
            </a:extLst>
          </p:cNvPr>
          <p:cNvSpPr txBox="1"/>
          <p:nvPr/>
        </p:nvSpPr>
        <p:spPr>
          <a:xfrm>
            <a:off x="6436140" y="3560659"/>
            <a:ext cx="3796232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정수가 순수한 </a:t>
            </a:r>
            <a:r>
              <a:rPr lang="ko-KR" altLang="en-US" sz="2800" b="1" dirty="0" err="1"/>
              <a:t>숫자면</a:t>
            </a:r>
            <a:r>
              <a:rPr lang="ko-KR" altLang="en-US" sz="2800" b="1" dirty="0"/>
              <a:t> </a:t>
            </a:r>
            <a:br>
              <a:rPr lang="en-US" altLang="ko-KR" sz="2800" b="1" dirty="0"/>
            </a:br>
            <a:r>
              <a:rPr lang="ko-KR" altLang="en-US" sz="2800" b="1" dirty="0"/>
              <a:t>이것을 설명 못함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0A01BA5-D41C-4DB9-AD29-3980122D9B2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4529447" y="1570610"/>
            <a:ext cx="889917" cy="67051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B11C57C-4A0D-4657-991C-B43FBEF5A45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546223" y="3943077"/>
            <a:ext cx="889917" cy="67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76142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de1_iq=(int)q">
            <a:extLst>
              <a:ext uri="{FF2B5EF4-FFF2-40B4-BE49-F238E27FC236}">
                <a16:creationId xmlns:a16="http://schemas.microsoft.com/office/drawing/2014/main" id="{AEBBF20F-9799-4F6A-A716-A9C28CC21AA2}"/>
              </a:ext>
            </a:extLst>
          </p:cNvPr>
          <p:cNvSpPr/>
          <p:nvPr/>
        </p:nvSpPr>
        <p:spPr>
          <a:xfrm>
            <a:off x="7629872" y="2196160"/>
            <a:ext cx="1751196" cy="375165"/>
          </a:xfrm>
          <a:prstGeom prst="rect">
            <a:avLst/>
          </a:prstGeom>
          <a:solidFill>
            <a:srgbClr val="3399FF">
              <a:alpha val="4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410751" latinLnBrk="0" hangingPunct="0"/>
            <a:endParaRPr lang="ko-KR" altLang="en-US" sz="1969" dirty="0" err="1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sp>
        <p:nvSpPr>
          <p:cNvPr id="9" name="code4">
            <a:extLst>
              <a:ext uri="{FF2B5EF4-FFF2-40B4-BE49-F238E27FC236}">
                <a16:creationId xmlns:a16="http://schemas.microsoft.com/office/drawing/2014/main" id="{76DB4F5C-B868-47E4-9790-B9DA0FB55D13}"/>
              </a:ext>
            </a:extLst>
          </p:cNvPr>
          <p:cNvSpPr txBox="1"/>
          <p:nvPr/>
        </p:nvSpPr>
        <p:spPr>
          <a:xfrm>
            <a:off x="6966919" y="4179417"/>
            <a:ext cx="4496217" cy="2577094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5935" tIns="75935" rIns="75935" bIns="75935" numCol="1" spcCol="38100" rtlCol="0" anchor="ctr">
            <a:spAutoFit/>
          </a:bodyPr>
          <a:lstStyle/>
          <a:p>
            <a:pPr algn="l"/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char p[1],q[1] = {0};</a:t>
            </a:r>
          </a:p>
          <a:p>
            <a:pPr algn="l"/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int </a:t>
            </a:r>
            <a:r>
              <a:rPr lang="en-US" altLang="ko-KR" sz="2250" dirty="0" err="1">
                <a:solidFill>
                  <a:schemeClr val="tx1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 = (int)(p+1);</a:t>
            </a:r>
          </a:p>
          <a:p>
            <a:pPr algn="l"/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int </a:t>
            </a:r>
            <a:r>
              <a:rPr lang="en-US" altLang="ko-KR" sz="2250" dirty="0" err="1">
                <a:solidFill>
                  <a:schemeClr val="tx1"/>
                </a:solidFill>
                <a:latin typeface="Consolas" panose="020B0609020204030204" pitchFamily="49" charset="0"/>
              </a:rPr>
              <a:t>iq</a:t>
            </a:r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 = (int)q;</a:t>
            </a:r>
          </a:p>
          <a:p>
            <a:pPr algn="l"/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if (</a:t>
            </a:r>
            <a:r>
              <a:rPr lang="en-US" altLang="ko-KR" sz="2250" dirty="0" err="1">
                <a:solidFill>
                  <a:schemeClr val="tx1"/>
                </a:solidFill>
                <a:latin typeface="Consolas" panose="020B0609020204030204" pitchFamily="49" charset="0"/>
              </a:rPr>
              <a:t>iq</a:t>
            </a:r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2250" dirty="0" err="1">
                <a:solidFill>
                  <a:schemeClr val="tx1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  *(p+1) = 10;</a:t>
            </a:r>
          </a:p>
          <a:p>
            <a:pPr algn="l"/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  print(0);</a:t>
            </a:r>
          </a:p>
          <a:p>
            <a:pPr algn="l"/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code3">
            <a:extLst>
              <a:ext uri="{FF2B5EF4-FFF2-40B4-BE49-F238E27FC236}">
                <a16:creationId xmlns:a16="http://schemas.microsoft.com/office/drawing/2014/main" id="{36C587C2-A67F-43F8-AE73-BB72AF0A0741}"/>
              </a:ext>
            </a:extLst>
          </p:cNvPr>
          <p:cNvSpPr txBox="1"/>
          <p:nvPr/>
        </p:nvSpPr>
        <p:spPr>
          <a:xfrm>
            <a:off x="628408" y="4179418"/>
            <a:ext cx="4430075" cy="2577094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5935" tIns="75935" rIns="75935" bIns="75935" numCol="1" spcCol="38100" rtlCol="0" anchor="ctr">
            <a:spAutoFit/>
          </a:bodyPr>
          <a:lstStyle/>
          <a:p>
            <a:pPr algn="l"/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char p[1],q[1] = {0};</a:t>
            </a:r>
          </a:p>
          <a:p>
            <a:pPr algn="l"/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int </a:t>
            </a:r>
            <a:r>
              <a:rPr lang="en-US" altLang="ko-KR" sz="2250" dirty="0" err="1">
                <a:solidFill>
                  <a:schemeClr val="tx1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 = (int)(p+1);</a:t>
            </a:r>
          </a:p>
          <a:p>
            <a:pPr algn="l"/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int </a:t>
            </a:r>
            <a:r>
              <a:rPr lang="en-US" altLang="ko-KR" sz="2250" dirty="0" err="1">
                <a:solidFill>
                  <a:schemeClr val="tx1"/>
                </a:solidFill>
                <a:latin typeface="Consolas" panose="020B0609020204030204" pitchFamily="49" charset="0"/>
              </a:rPr>
              <a:t>iq</a:t>
            </a:r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 = (int)q;</a:t>
            </a:r>
          </a:p>
          <a:p>
            <a:pPr algn="l"/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if (</a:t>
            </a:r>
            <a:r>
              <a:rPr lang="en-US" altLang="ko-KR" sz="2250" dirty="0" err="1">
                <a:solidFill>
                  <a:schemeClr val="tx1"/>
                </a:solidFill>
                <a:latin typeface="Consolas" panose="020B0609020204030204" pitchFamily="49" charset="0"/>
              </a:rPr>
              <a:t>iq</a:t>
            </a:r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2250" dirty="0" err="1">
                <a:solidFill>
                  <a:schemeClr val="tx1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  *(p+1) = 10;</a:t>
            </a:r>
          </a:p>
          <a:p>
            <a:pPr algn="l"/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  print(q[0]);</a:t>
            </a:r>
          </a:p>
          <a:p>
            <a:pPr algn="l"/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32487D4F-9655-4BF3-BBE9-397910136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933" y="-20573"/>
            <a:ext cx="9875858" cy="1258895"/>
          </a:xfrm>
        </p:spPr>
        <p:txBody>
          <a:bodyPr>
            <a:normAutofit/>
          </a:bodyPr>
          <a:lstStyle/>
          <a:p>
            <a:pPr algn="ctr"/>
            <a:r>
              <a:rPr lang="ko-KR" altLang="en-US" sz="5062" dirty="0">
                <a:sym typeface="Gill Sans"/>
              </a:rPr>
              <a:t>정수도 자기 출신을 기억한다면</a:t>
            </a:r>
            <a:r>
              <a:rPr lang="en-US" altLang="ko-KR" sz="5062" dirty="0">
                <a:sym typeface="Gill Sans"/>
              </a:rPr>
              <a:t>?</a:t>
            </a:r>
            <a:endParaRPr lang="ko-KR" altLang="en-US" sz="5062" dirty="0"/>
          </a:p>
        </p:txBody>
      </p:sp>
      <p:sp>
        <p:nvSpPr>
          <p:cNvPr id="42" name="label_constant_prop">
            <a:extLst>
              <a:ext uri="{FF2B5EF4-FFF2-40B4-BE49-F238E27FC236}">
                <a16:creationId xmlns:a16="http://schemas.microsoft.com/office/drawing/2014/main" id="{001390B5-3D5F-4F73-BDDB-186E332058F2}"/>
              </a:ext>
            </a:extLst>
          </p:cNvPr>
          <p:cNvSpPr/>
          <p:nvPr/>
        </p:nvSpPr>
        <p:spPr>
          <a:xfrm>
            <a:off x="5294964" y="5831595"/>
            <a:ext cx="1457261" cy="937627"/>
          </a:xfrm>
          <a:prstGeom prst="rect">
            <a:avLst/>
          </a:prstGeom>
          <a:solidFill>
            <a:schemeClr val="accent1"/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algn="ctr"/>
            <a:r>
              <a:rPr lang="en-US" altLang="ko-KR" sz="2812" dirty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constant</a:t>
            </a:r>
          </a:p>
          <a:p>
            <a:pPr algn="ctr"/>
            <a:r>
              <a:rPr lang="en-US" altLang="ko-KR" sz="2812" dirty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prop.</a:t>
            </a:r>
          </a:p>
        </p:txBody>
      </p:sp>
      <p:sp>
        <p:nvSpPr>
          <p:cNvPr id="91" name="label_int_eq_prop">
            <a:extLst>
              <a:ext uri="{FF2B5EF4-FFF2-40B4-BE49-F238E27FC236}">
                <a16:creationId xmlns:a16="http://schemas.microsoft.com/office/drawing/2014/main" id="{55E05D5F-2162-4AE6-9B6B-513E8E741A89}"/>
              </a:ext>
            </a:extLst>
          </p:cNvPr>
          <p:cNvSpPr/>
          <p:nvPr/>
        </p:nvSpPr>
        <p:spPr>
          <a:xfrm>
            <a:off x="5321508" y="1330342"/>
            <a:ext cx="1461018" cy="937627"/>
          </a:xfrm>
          <a:prstGeom prst="rect">
            <a:avLst/>
          </a:prstGeom>
          <a:solidFill>
            <a:schemeClr val="accent1"/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algn="ctr"/>
            <a:r>
              <a:rPr lang="en-US" altLang="ko-KR" sz="2812" dirty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int. eq.</a:t>
            </a:r>
          </a:p>
          <a:p>
            <a:pPr algn="ctr"/>
            <a:r>
              <a:rPr lang="en-US" altLang="ko-KR" sz="2812" dirty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prop.</a:t>
            </a:r>
          </a:p>
        </p:txBody>
      </p:sp>
      <p:sp>
        <p:nvSpPr>
          <p:cNvPr id="8" name="opt_code_3_4">
            <a:extLst>
              <a:ext uri="{FF2B5EF4-FFF2-40B4-BE49-F238E27FC236}">
                <a16:creationId xmlns:a16="http://schemas.microsoft.com/office/drawing/2014/main" id="{764986D7-BA3F-4D17-978A-6B4F43BD6AF5}"/>
              </a:ext>
            </a:extLst>
          </p:cNvPr>
          <p:cNvSpPr/>
          <p:nvPr/>
        </p:nvSpPr>
        <p:spPr>
          <a:xfrm>
            <a:off x="5532373" y="4799076"/>
            <a:ext cx="1039288" cy="1002926"/>
          </a:xfrm>
          <a:prstGeom prst="right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endParaRPr lang="ko-KR" altLang="en-US" sz="2812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 Black" panose="020B0A04020102020204" pitchFamily="34" charset="0"/>
              <a:sym typeface="Gill Sans"/>
            </a:endParaRPr>
          </a:p>
        </p:txBody>
      </p:sp>
      <p:sp>
        <p:nvSpPr>
          <p:cNvPr id="90" name="opt_code1_2">
            <a:extLst>
              <a:ext uri="{FF2B5EF4-FFF2-40B4-BE49-F238E27FC236}">
                <a16:creationId xmlns:a16="http://schemas.microsoft.com/office/drawing/2014/main" id="{3B639BB4-8255-4B58-8E78-F63F8BDC41F6}"/>
              </a:ext>
            </a:extLst>
          </p:cNvPr>
          <p:cNvSpPr/>
          <p:nvPr/>
        </p:nvSpPr>
        <p:spPr>
          <a:xfrm flipH="1">
            <a:off x="5534786" y="2347239"/>
            <a:ext cx="1039288" cy="1002926"/>
          </a:xfrm>
          <a:prstGeom prst="right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endParaRPr lang="ko-KR" altLang="en-US" sz="2812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 Black" panose="020B0A04020102020204" pitchFamily="34" charset="0"/>
              <a:sym typeface="Gill San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8931C20-3D8E-4667-BF74-FB0750D6222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pPr/>
              <a:t>13</a:t>
            </a:fld>
            <a:endParaRPr lang="en-US" altLang="ko-KR" dirty="0"/>
          </a:p>
        </p:txBody>
      </p:sp>
      <p:sp>
        <p:nvSpPr>
          <p:cNvPr id="23" name="code2_(int)(p+1)">
            <a:extLst>
              <a:ext uri="{FF2B5EF4-FFF2-40B4-BE49-F238E27FC236}">
                <a16:creationId xmlns:a16="http://schemas.microsoft.com/office/drawing/2014/main" id="{235BD30E-6C54-4533-B7AB-D733D07A550D}"/>
              </a:ext>
            </a:extLst>
          </p:cNvPr>
          <p:cNvSpPr/>
          <p:nvPr/>
        </p:nvSpPr>
        <p:spPr>
          <a:xfrm>
            <a:off x="2282359" y="2875370"/>
            <a:ext cx="1590692" cy="375165"/>
          </a:xfrm>
          <a:prstGeom prst="rect">
            <a:avLst/>
          </a:prstGeom>
          <a:solidFill>
            <a:srgbClr val="FF3399">
              <a:alpha val="40000"/>
            </a:srgbClr>
          </a:solidFill>
          <a:ln>
            <a:noFill/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5718" tIns="35718" rIns="35718" bIns="35718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1969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sp>
        <p:nvSpPr>
          <p:cNvPr id="24" name="code1_iq">
            <a:extLst>
              <a:ext uri="{FF2B5EF4-FFF2-40B4-BE49-F238E27FC236}">
                <a16:creationId xmlns:a16="http://schemas.microsoft.com/office/drawing/2014/main" id="{C884D7EF-D56A-4F64-9B5E-7AF50E89BE4E}"/>
              </a:ext>
            </a:extLst>
          </p:cNvPr>
          <p:cNvSpPr/>
          <p:nvPr/>
        </p:nvSpPr>
        <p:spPr>
          <a:xfrm>
            <a:off x="8605711" y="2876916"/>
            <a:ext cx="336848" cy="375165"/>
          </a:xfrm>
          <a:prstGeom prst="rect">
            <a:avLst/>
          </a:prstGeom>
          <a:solidFill>
            <a:srgbClr val="FF3399">
              <a:alpha val="40000"/>
            </a:srgbClr>
          </a:solidFill>
          <a:ln>
            <a:noFill/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5718" tIns="35718" rIns="35718" bIns="35718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1969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sp>
        <p:nvSpPr>
          <p:cNvPr id="89" name="code1">
            <a:extLst>
              <a:ext uri="{FF2B5EF4-FFF2-40B4-BE49-F238E27FC236}">
                <a16:creationId xmlns:a16="http://schemas.microsoft.com/office/drawing/2014/main" id="{3516FB8A-DDE9-46A4-8233-88A321A9230E}"/>
              </a:ext>
            </a:extLst>
          </p:cNvPr>
          <p:cNvSpPr txBox="1"/>
          <p:nvPr/>
        </p:nvSpPr>
        <p:spPr>
          <a:xfrm>
            <a:off x="6966919" y="1436839"/>
            <a:ext cx="4496218" cy="2525975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623" tIns="50623" rIns="0" bIns="50623" numCol="1" spcCol="38100" rtlCol="0" anchor="ctr">
            <a:spAutoFit/>
          </a:bodyPr>
          <a:lstStyle/>
          <a:p>
            <a:pPr algn="l"/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char p[1],q[1]={0};</a:t>
            </a:r>
          </a:p>
          <a:p>
            <a:pPr algn="l"/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int </a:t>
            </a:r>
            <a:r>
              <a:rPr lang="en-US" altLang="ko-KR" sz="2250" dirty="0" err="1">
                <a:solidFill>
                  <a:srgbClr val="000000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 = (int)(p+1);</a:t>
            </a:r>
          </a:p>
          <a:p>
            <a:pPr algn="l"/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int </a:t>
            </a:r>
            <a:r>
              <a:rPr lang="en-US" altLang="ko-KR" sz="2250" dirty="0" err="1">
                <a:solidFill>
                  <a:srgbClr val="000000"/>
                </a:solidFill>
                <a:latin typeface="Consolas" panose="020B0609020204030204" pitchFamily="49" charset="0"/>
              </a:rPr>
              <a:t>iq</a:t>
            </a:r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 = (int)q;</a:t>
            </a:r>
          </a:p>
          <a:p>
            <a:pPr algn="l"/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if (</a:t>
            </a:r>
            <a:r>
              <a:rPr lang="en-US" altLang="ko-KR" sz="2250" dirty="0" err="1">
                <a:solidFill>
                  <a:schemeClr val="tx1"/>
                </a:solidFill>
                <a:latin typeface="Consolas" panose="020B0609020204030204" pitchFamily="49" charset="0"/>
              </a:rPr>
              <a:t>iq</a:t>
            </a:r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2250" dirty="0" err="1">
                <a:solidFill>
                  <a:schemeClr val="tx1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  *(char*)</a:t>
            </a:r>
            <a:r>
              <a:rPr lang="en-US" altLang="ko-KR" sz="2250" dirty="0" err="1">
                <a:solidFill>
                  <a:schemeClr val="tx1"/>
                </a:solidFill>
                <a:latin typeface="Consolas" panose="020B0609020204030204" pitchFamily="49" charset="0"/>
              </a:rPr>
              <a:t>iq</a:t>
            </a:r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 = 10;</a:t>
            </a:r>
          </a:p>
          <a:p>
            <a:pPr algn="l"/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  print(q[0]);</a:t>
            </a:r>
          </a:p>
          <a:p>
            <a:pPr algn="l"/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8" name="code2">
            <a:extLst>
              <a:ext uri="{FF2B5EF4-FFF2-40B4-BE49-F238E27FC236}">
                <a16:creationId xmlns:a16="http://schemas.microsoft.com/office/drawing/2014/main" id="{F12BAC51-1E19-4D69-B626-AF57C8A88012}"/>
              </a:ext>
            </a:extLst>
          </p:cNvPr>
          <p:cNvSpPr txBox="1"/>
          <p:nvPr/>
        </p:nvSpPr>
        <p:spPr>
          <a:xfrm>
            <a:off x="646043" y="1436839"/>
            <a:ext cx="4412439" cy="2525975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623" tIns="50623" rIns="0" bIns="50623" numCol="1" spcCol="38100" rtlCol="0" anchor="ctr">
            <a:spAutoFit/>
          </a:bodyPr>
          <a:lstStyle/>
          <a:p>
            <a:pPr algn="l"/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char p[1],q[1]={0};</a:t>
            </a:r>
          </a:p>
          <a:p>
            <a:pPr algn="l"/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int </a:t>
            </a:r>
            <a:r>
              <a:rPr lang="en-US" altLang="ko-KR" sz="2250" dirty="0" err="1">
                <a:solidFill>
                  <a:srgbClr val="000000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 = (int)(p+1);</a:t>
            </a:r>
          </a:p>
          <a:p>
            <a:pPr algn="l"/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int </a:t>
            </a:r>
            <a:r>
              <a:rPr lang="en-US" altLang="ko-KR" sz="2250" dirty="0" err="1">
                <a:solidFill>
                  <a:srgbClr val="000000"/>
                </a:solidFill>
                <a:latin typeface="Consolas" panose="020B0609020204030204" pitchFamily="49" charset="0"/>
              </a:rPr>
              <a:t>iq</a:t>
            </a:r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 = (int)q;</a:t>
            </a:r>
          </a:p>
          <a:p>
            <a:pPr algn="l"/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if (</a:t>
            </a:r>
            <a:r>
              <a:rPr lang="en-US" altLang="ko-KR" sz="2250" dirty="0" err="1">
                <a:solidFill>
                  <a:schemeClr val="tx1"/>
                </a:solidFill>
                <a:latin typeface="Consolas" panose="020B0609020204030204" pitchFamily="49" charset="0"/>
              </a:rPr>
              <a:t>iq</a:t>
            </a:r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2250" dirty="0" err="1">
                <a:solidFill>
                  <a:schemeClr val="tx1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  *(char*)</a:t>
            </a:r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(int)(p+1)</a:t>
            </a:r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=10;</a:t>
            </a:r>
          </a:p>
          <a:p>
            <a:pPr algn="l"/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  print(q[0]);</a:t>
            </a:r>
          </a:p>
          <a:p>
            <a:pPr algn="l"/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5" name="code1_2_arrow">
            <a:extLst>
              <a:ext uri="{FF2B5EF4-FFF2-40B4-BE49-F238E27FC236}">
                <a16:creationId xmlns:a16="http://schemas.microsoft.com/office/drawing/2014/main" id="{F293AA8C-1C93-4DBB-85B0-1087FE3B0FA8}"/>
              </a:ext>
            </a:extLst>
          </p:cNvPr>
          <p:cNvSpPr/>
          <p:nvPr/>
        </p:nvSpPr>
        <p:spPr>
          <a:xfrm>
            <a:off x="3083382" y="3201573"/>
            <a:ext cx="5602570" cy="498648"/>
          </a:xfrm>
          <a:custGeom>
            <a:avLst/>
            <a:gdLst>
              <a:gd name="connsiteX0" fmla="*/ 7968343 w 7968343"/>
              <a:gd name="connsiteY0" fmla="*/ 0 h 709210"/>
              <a:gd name="connsiteX1" fmla="*/ 4161453 w 7968343"/>
              <a:gd name="connsiteY1" fmla="*/ 709126 h 709210"/>
              <a:gd name="connsiteX2" fmla="*/ 0 w 7968343"/>
              <a:gd name="connsiteY2" fmla="*/ 37322 h 709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68343" h="709210">
                <a:moveTo>
                  <a:pt x="7968343" y="0"/>
                </a:moveTo>
                <a:cubicBezTo>
                  <a:pt x="6728926" y="351453"/>
                  <a:pt x="5489510" y="702906"/>
                  <a:pt x="4161453" y="709126"/>
                </a:cubicBezTo>
                <a:cubicBezTo>
                  <a:pt x="2833396" y="715346"/>
                  <a:pt x="1416698" y="376334"/>
                  <a:pt x="0" y="37322"/>
                </a:cubicBezTo>
              </a:path>
            </a:pathLst>
          </a:custGeom>
          <a:noFill/>
          <a:ln w="57150" cap="flat">
            <a:solidFill>
              <a:srgbClr val="FF0000"/>
            </a:solidFill>
            <a:prstDash val="dash"/>
            <a:miter lim="400000"/>
            <a:headEnd type="none" w="med" len="med"/>
            <a:tailEnd type="arrow" w="med" len="med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1" tIns="32145" rIns="64291" bIns="32145" numCol="1" spcCol="38100" rtlCol="0" anchor="t">
            <a:noAutofit/>
          </a:bodyPr>
          <a:lstStyle/>
          <a:p>
            <a:pPr defTabSz="642915" hangingPunct="0"/>
            <a:endParaRPr lang="ko-KR" altLang="en-US" sz="1266">
              <a:solidFill>
                <a:srgbClr val="000000"/>
              </a:solidFill>
            </a:endParaRPr>
          </a:p>
        </p:txBody>
      </p:sp>
      <p:sp>
        <p:nvSpPr>
          <p:cNvPr id="92" name="label_cast_elim">
            <a:extLst>
              <a:ext uri="{FF2B5EF4-FFF2-40B4-BE49-F238E27FC236}">
                <a16:creationId xmlns:a16="http://schemas.microsoft.com/office/drawing/2014/main" id="{ACD75B50-22DC-471B-9561-DB36C618BDB2}"/>
              </a:ext>
            </a:extLst>
          </p:cNvPr>
          <p:cNvSpPr/>
          <p:nvPr/>
        </p:nvSpPr>
        <p:spPr>
          <a:xfrm>
            <a:off x="4550774" y="3580654"/>
            <a:ext cx="1015414" cy="937627"/>
          </a:xfrm>
          <a:prstGeom prst="rect">
            <a:avLst/>
          </a:prstGeom>
          <a:solidFill>
            <a:schemeClr val="accent1"/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algn="ctr"/>
            <a:r>
              <a:rPr lang="en-US" altLang="ko-KR" sz="2812" dirty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cast</a:t>
            </a:r>
          </a:p>
          <a:p>
            <a:pPr algn="ctr"/>
            <a:r>
              <a:rPr lang="en-US" altLang="ko-KR" sz="2812" dirty="0" err="1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elim</a:t>
            </a:r>
            <a:r>
              <a:rPr lang="en-US" altLang="ko-KR" sz="2812" dirty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.</a:t>
            </a:r>
          </a:p>
        </p:txBody>
      </p:sp>
      <p:sp>
        <p:nvSpPr>
          <p:cNvPr id="93" name="opt_code2_3">
            <a:extLst>
              <a:ext uri="{FF2B5EF4-FFF2-40B4-BE49-F238E27FC236}">
                <a16:creationId xmlns:a16="http://schemas.microsoft.com/office/drawing/2014/main" id="{6C63D17B-4907-4E92-A1C7-03E5B4500D61}"/>
              </a:ext>
            </a:extLst>
          </p:cNvPr>
          <p:cNvSpPr/>
          <p:nvPr/>
        </p:nvSpPr>
        <p:spPr>
          <a:xfrm rot="5400000">
            <a:off x="3690982" y="3494631"/>
            <a:ext cx="670518" cy="1002926"/>
          </a:xfrm>
          <a:prstGeom prst="right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endParaRPr lang="ko-KR" altLang="en-US" sz="2812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 Black" panose="020B0A04020102020204" pitchFamily="34" charset="0"/>
              <a:sym typeface="Gill Sans"/>
            </a:endParaRPr>
          </a:p>
        </p:txBody>
      </p:sp>
      <p:sp>
        <p:nvSpPr>
          <p:cNvPr id="28" name="모서리가 둥근 사각형 설명선 27"/>
          <p:cNvSpPr/>
          <p:nvPr/>
        </p:nvSpPr>
        <p:spPr>
          <a:xfrm>
            <a:off x="371801" y="3552652"/>
            <a:ext cx="2742124" cy="1299520"/>
          </a:xfrm>
          <a:prstGeom prst="wedgeRoundRectCallout">
            <a:avLst>
              <a:gd name="adj1" fmla="val 20747"/>
              <a:gd name="adj2" fmla="val -747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ko-KR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출신이다</a:t>
            </a:r>
            <a:endParaRPr lang="ko-KR" altLang="en-US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모서리가 둥근 사각형 설명선 2"/>
          <p:cNvSpPr/>
          <p:nvPr/>
        </p:nvSpPr>
        <p:spPr>
          <a:xfrm>
            <a:off x="8466667" y="3499556"/>
            <a:ext cx="2742124" cy="1299520"/>
          </a:xfrm>
          <a:prstGeom prst="wedgeRoundRectCallout">
            <a:avLst>
              <a:gd name="adj1" fmla="val -36065"/>
              <a:gd name="adj2" fmla="val -695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ko-KR" alt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출신이다</a:t>
            </a:r>
            <a:endParaRPr lang="ko-KR" altLang="en-US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곱셈 기호 3"/>
          <p:cNvSpPr/>
          <p:nvPr/>
        </p:nvSpPr>
        <p:spPr>
          <a:xfrm>
            <a:off x="5197162" y="1873958"/>
            <a:ext cx="1805456" cy="1990596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5589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9" grpId="0" animBg="1"/>
      <p:bldP spid="5" grpId="0" animBg="1"/>
      <p:bldP spid="42" grpId="0" animBg="1"/>
      <p:bldP spid="8" grpId="0" animBg="1"/>
      <p:bldP spid="23" grpId="0" animBg="1"/>
      <p:bldP spid="24" grpId="0" animBg="1"/>
      <p:bldP spid="25" grpId="0" animBg="1"/>
      <p:bldP spid="92" grpId="0" animBg="1"/>
      <p:bldP spid="93" grpId="0" animBg="1"/>
      <p:bldP spid="28" grpId="0" animBg="1"/>
      <p:bldP spid="3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de3_cursor">
            <a:extLst>
              <a:ext uri="{FF2B5EF4-FFF2-40B4-BE49-F238E27FC236}">
                <a16:creationId xmlns:a16="http://schemas.microsoft.com/office/drawing/2014/main" id="{82CC1994-E54B-4BA4-87E2-4D160875C1D3}"/>
              </a:ext>
            </a:extLst>
          </p:cNvPr>
          <p:cNvCxnSpPr/>
          <p:nvPr/>
        </p:nvCxnSpPr>
        <p:spPr>
          <a:xfrm>
            <a:off x="1175909" y="5665639"/>
            <a:ext cx="0" cy="331811"/>
          </a:xfrm>
          <a:prstGeom prst="line">
            <a:avLst/>
          </a:prstGeom>
          <a:noFill/>
          <a:ln w="127000" cap="flat">
            <a:solidFill>
              <a:srgbClr val="FF3399">
                <a:alpha val="40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code2_casts">
            <a:extLst>
              <a:ext uri="{FF2B5EF4-FFF2-40B4-BE49-F238E27FC236}">
                <a16:creationId xmlns:a16="http://schemas.microsoft.com/office/drawing/2014/main" id="{C2AEA488-EE9B-40F2-A09C-2861AA274F89}"/>
              </a:ext>
            </a:extLst>
          </p:cNvPr>
          <p:cNvSpPr/>
          <p:nvPr/>
        </p:nvSpPr>
        <p:spPr>
          <a:xfrm>
            <a:off x="1189030" y="2871186"/>
            <a:ext cx="1854115" cy="375165"/>
          </a:xfrm>
          <a:prstGeom prst="rect">
            <a:avLst/>
          </a:prstGeom>
          <a:solidFill>
            <a:srgbClr val="FF3399">
              <a:alpha val="40000"/>
            </a:srgbClr>
          </a:solidFill>
          <a:ln>
            <a:noFill/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5718" tIns="35718" rIns="35718" bIns="35718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1969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sp>
        <p:nvSpPr>
          <p:cNvPr id="89" name="code1">
            <a:extLst>
              <a:ext uri="{FF2B5EF4-FFF2-40B4-BE49-F238E27FC236}">
                <a16:creationId xmlns:a16="http://schemas.microsoft.com/office/drawing/2014/main" id="{3516FB8A-DDE9-46A4-8233-88A321A9230E}"/>
              </a:ext>
            </a:extLst>
          </p:cNvPr>
          <p:cNvSpPr txBox="1"/>
          <p:nvPr/>
        </p:nvSpPr>
        <p:spPr>
          <a:xfrm>
            <a:off x="6966919" y="1436839"/>
            <a:ext cx="4496218" cy="2525975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623" tIns="50623" rIns="0" bIns="50623" numCol="1" spcCol="38100" rtlCol="0" anchor="ctr">
            <a:spAutoFit/>
          </a:bodyPr>
          <a:lstStyle/>
          <a:p>
            <a:pPr algn="l"/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char p[1],q[1]={0};</a:t>
            </a:r>
          </a:p>
          <a:p>
            <a:pPr algn="l"/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int </a:t>
            </a:r>
            <a:r>
              <a:rPr lang="en-US" altLang="ko-KR" sz="2250" dirty="0" err="1">
                <a:solidFill>
                  <a:srgbClr val="000000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 = (int)(p+1);</a:t>
            </a:r>
          </a:p>
          <a:p>
            <a:pPr algn="l"/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int </a:t>
            </a:r>
            <a:r>
              <a:rPr lang="en-US" altLang="ko-KR" sz="2250" dirty="0" err="1">
                <a:solidFill>
                  <a:srgbClr val="000000"/>
                </a:solidFill>
                <a:latin typeface="Consolas" panose="020B0609020204030204" pitchFamily="49" charset="0"/>
              </a:rPr>
              <a:t>iq</a:t>
            </a:r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 = (int)q;</a:t>
            </a:r>
          </a:p>
          <a:p>
            <a:pPr algn="l"/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if (</a:t>
            </a:r>
            <a:r>
              <a:rPr lang="en-US" altLang="ko-KR" sz="2250" dirty="0" err="1">
                <a:solidFill>
                  <a:schemeClr val="tx1"/>
                </a:solidFill>
                <a:latin typeface="Consolas" panose="020B0609020204030204" pitchFamily="49" charset="0"/>
              </a:rPr>
              <a:t>iq</a:t>
            </a:r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2250" dirty="0" err="1">
                <a:solidFill>
                  <a:schemeClr val="tx1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  *(char*)</a:t>
            </a:r>
            <a:r>
              <a:rPr lang="en-US" altLang="ko-KR" sz="2250" dirty="0" err="1">
                <a:solidFill>
                  <a:schemeClr val="tx1"/>
                </a:solidFill>
                <a:latin typeface="Consolas" panose="020B0609020204030204" pitchFamily="49" charset="0"/>
              </a:rPr>
              <a:t>iq</a:t>
            </a:r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 = 10;</a:t>
            </a:r>
          </a:p>
          <a:p>
            <a:pPr algn="l"/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  print(q[0]);</a:t>
            </a:r>
          </a:p>
          <a:p>
            <a:pPr algn="l"/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8" name="code2">
            <a:extLst>
              <a:ext uri="{FF2B5EF4-FFF2-40B4-BE49-F238E27FC236}">
                <a16:creationId xmlns:a16="http://schemas.microsoft.com/office/drawing/2014/main" id="{F12BAC51-1E19-4D69-B626-AF57C8A88012}"/>
              </a:ext>
            </a:extLst>
          </p:cNvPr>
          <p:cNvSpPr txBox="1"/>
          <p:nvPr/>
        </p:nvSpPr>
        <p:spPr>
          <a:xfrm>
            <a:off x="646043" y="1436839"/>
            <a:ext cx="4412439" cy="2525975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623" tIns="50623" rIns="0" bIns="50623" numCol="1" spcCol="38100" rtlCol="0" anchor="ctr">
            <a:spAutoFit/>
          </a:bodyPr>
          <a:lstStyle/>
          <a:p>
            <a:pPr algn="l"/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char p[1],q[1]={0};</a:t>
            </a:r>
          </a:p>
          <a:p>
            <a:pPr algn="l"/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int </a:t>
            </a:r>
            <a:r>
              <a:rPr lang="en-US" altLang="ko-KR" sz="2250" dirty="0" err="1">
                <a:solidFill>
                  <a:srgbClr val="000000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 = (int)(p+1);</a:t>
            </a:r>
          </a:p>
          <a:p>
            <a:pPr algn="l"/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int </a:t>
            </a:r>
            <a:r>
              <a:rPr lang="en-US" altLang="ko-KR" sz="2250" dirty="0" err="1">
                <a:solidFill>
                  <a:srgbClr val="000000"/>
                </a:solidFill>
                <a:latin typeface="Consolas" panose="020B0609020204030204" pitchFamily="49" charset="0"/>
              </a:rPr>
              <a:t>iq</a:t>
            </a:r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 = (int)q;</a:t>
            </a:r>
          </a:p>
          <a:p>
            <a:pPr algn="l"/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if (</a:t>
            </a:r>
            <a:r>
              <a:rPr lang="en-US" altLang="ko-KR" sz="2250" dirty="0" err="1">
                <a:solidFill>
                  <a:schemeClr val="tx1"/>
                </a:solidFill>
                <a:latin typeface="Consolas" panose="020B0609020204030204" pitchFamily="49" charset="0"/>
              </a:rPr>
              <a:t>iq</a:t>
            </a:r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2250" dirty="0" err="1">
                <a:solidFill>
                  <a:schemeClr val="tx1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  *(char*)</a:t>
            </a:r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(int)(p+1)</a:t>
            </a:r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=10;</a:t>
            </a:r>
          </a:p>
          <a:p>
            <a:pPr algn="l"/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  print(q[0]);</a:t>
            </a:r>
          </a:p>
          <a:p>
            <a:pPr algn="l"/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code4">
            <a:extLst>
              <a:ext uri="{FF2B5EF4-FFF2-40B4-BE49-F238E27FC236}">
                <a16:creationId xmlns:a16="http://schemas.microsoft.com/office/drawing/2014/main" id="{76DB4F5C-B868-47E4-9790-B9DA0FB55D13}"/>
              </a:ext>
            </a:extLst>
          </p:cNvPr>
          <p:cNvSpPr txBox="1"/>
          <p:nvPr/>
        </p:nvSpPr>
        <p:spPr>
          <a:xfrm>
            <a:off x="6966919" y="4179417"/>
            <a:ext cx="4496217" cy="2577094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5935" tIns="75935" rIns="75935" bIns="75935" numCol="1" spcCol="38100" rtlCol="0" anchor="ctr">
            <a:spAutoFit/>
          </a:bodyPr>
          <a:lstStyle/>
          <a:p>
            <a:pPr algn="l"/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char p[1],q[1] = {0};</a:t>
            </a:r>
          </a:p>
          <a:p>
            <a:pPr algn="l"/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int </a:t>
            </a:r>
            <a:r>
              <a:rPr lang="en-US" altLang="ko-KR" sz="2250" dirty="0" err="1">
                <a:solidFill>
                  <a:schemeClr val="tx1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 = (int)(p+1);</a:t>
            </a:r>
          </a:p>
          <a:p>
            <a:pPr algn="l"/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int </a:t>
            </a:r>
            <a:r>
              <a:rPr lang="en-US" altLang="ko-KR" sz="2250" dirty="0" err="1">
                <a:solidFill>
                  <a:schemeClr val="tx1"/>
                </a:solidFill>
                <a:latin typeface="Consolas" panose="020B0609020204030204" pitchFamily="49" charset="0"/>
              </a:rPr>
              <a:t>iq</a:t>
            </a:r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 = (int)q;</a:t>
            </a:r>
          </a:p>
          <a:p>
            <a:pPr algn="l"/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if (</a:t>
            </a:r>
            <a:r>
              <a:rPr lang="en-US" altLang="ko-KR" sz="2250" dirty="0" err="1">
                <a:solidFill>
                  <a:schemeClr val="tx1"/>
                </a:solidFill>
                <a:latin typeface="Consolas" panose="020B0609020204030204" pitchFamily="49" charset="0"/>
              </a:rPr>
              <a:t>iq</a:t>
            </a:r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2250" dirty="0" err="1">
                <a:solidFill>
                  <a:schemeClr val="tx1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  *(p+1) = 10;</a:t>
            </a:r>
          </a:p>
          <a:p>
            <a:pPr algn="l"/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  print(0);</a:t>
            </a:r>
          </a:p>
          <a:p>
            <a:pPr algn="l"/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code3">
            <a:extLst>
              <a:ext uri="{FF2B5EF4-FFF2-40B4-BE49-F238E27FC236}">
                <a16:creationId xmlns:a16="http://schemas.microsoft.com/office/drawing/2014/main" id="{36C587C2-A67F-43F8-AE73-BB72AF0A0741}"/>
              </a:ext>
            </a:extLst>
          </p:cNvPr>
          <p:cNvSpPr txBox="1"/>
          <p:nvPr/>
        </p:nvSpPr>
        <p:spPr>
          <a:xfrm>
            <a:off x="628408" y="4179418"/>
            <a:ext cx="4430075" cy="2577094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5935" tIns="75935" rIns="75935" bIns="75935" numCol="1" spcCol="38100" rtlCol="0" anchor="ctr">
            <a:spAutoFit/>
          </a:bodyPr>
          <a:lstStyle/>
          <a:p>
            <a:pPr algn="l"/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char p[1],q[1] = {0};</a:t>
            </a:r>
          </a:p>
          <a:p>
            <a:pPr algn="l"/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int </a:t>
            </a:r>
            <a:r>
              <a:rPr lang="en-US" altLang="ko-KR" sz="2250" dirty="0" err="1">
                <a:solidFill>
                  <a:schemeClr val="tx1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 = (int)(p+1);</a:t>
            </a:r>
          </a:p>
          <a:p>
            <a:pPr algn="l"/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int </a:t>
            </a:r>
            <a:r>
              <a:rPr lang="en-US" altLang="ko-KR" sz="2250" dirty="0" err="1">
                <a:solidFill>
                  <a:schemeClr val="tx1"/>
                </a:solidFill>
                <a:latin typeface="Consolas" panose="020B0609020204030204" pitchFamily="49" charset="0"/>
              </a:rPr>
              <a:t>iq</a:t>
            </a:r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 = (int)q;</a:t>
            </a:r>
          </a:p>
          <a:p>
            <a:pPr algn="l"/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if (</a:t>
            </a:r>
            <a:r>
              <a:rPr lang="en-US" altLang="ko-KR" sz="2250" dirty="0" err="1">
                <a:solidFill>
                  <a:schemeClr val="tx1"/>
                </a:solidFill>
                <a:latin typeface="Consolas" panose="020B0609020204030204" pitchFamily="49" charset="0"/>
              </a:rPr>
              <a:t>iq</a:t>
            </a:r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2250" dirty="0" err="1">
                <a:solidFill>
                  <a:schemeClr val="tx1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  *(p+1) = 10;</a:t>
            </a:r>
          </a:p>
          <a:p>
            <a:pPr algn="l"/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  print(q[0]);</a:t>
            </a:r>
          </a:p>
          <a:p>
            <a:pPr algn="l"/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32487D4F-9655-4BF3-BBE9-397910136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933" y="-20573"/>
            <a:ext cx="9875858" cy="1258895"/>
          </a:xfrm>
        </p:spPr>
        <p:txBody>
          <a:bodyPr/>
          <a:lstStyle/>
          <a:p>
            <a:pPr algn="ctr"/>
            <a:r>
              <a:rPr lang="ko-KR" altLang="en-US" sz="5062" dirty="0">
                <a:sym typeface="Gill Sans"/>
              </a:rPr>
              <a:t>정수는 순수한 숫자일 뿐이라면</a:t>
            </a:r>
            <a:r>
              <a:rPr lang="en-US" altLang="ko-KR" sz="5062" dirty="0">
                <a:sym typeface="Gill Sans"/>
              </a:rPr>
              <a:t>?</a:t>
            </a:r>
            <a:endParaRPr lang="ko-KR" altLang="en-US" sz="5062" dirty="0"/>
          </a:p>
        </p:txBody>
      </p:sp>
      <p:sp>
        <p:nvSpPr>
          <p:cNvPr id="42" name="label_constant_prop">
            <a:extLst>
              <a:ext uri="{FF2B5EF4-FFF2-40B4-BE49-F238E27FC236}">
                <a16:creationId xmlns:a16="http://schemas.microsoft.com/office/drawing/2014/main" id="{001390B5-3D5F-4F73-BDDB-186E332058F2}"/>
              </a:ext>
            </a:extLst>
          </p:cNvPr>
          <p:cNvSpPr/>
          <p:nvPr/>
        </p:nvSpPr>
        <p:spPr>
          <a:xfrm>
            <a:off x="5294964" y="5831595"/>
            <a:ext cx="1457261" cy="937627"/>
          </a:xfrm>
          <a:prstGeom prst="rect">
            <a:avLst/>
          </a:prstGeom>
          <a:solidFill>
            <a:schemeClr val="accent1"/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algn="ctr"/>
            <a:r>
              <a:rPr lang="en-US" altLang="ko-KR" sz="2812" dirty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constant</a:t>
            </a:r>
          </a:p>
          <a:p>
            <a:pPr algn="ctr"/>
            <a:r>
              <a:rPr lang="en-US" altLang="ko-KR" sz="2812" dirty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prop.</a:t>
            </a:r>
          </a:p>
        </p:txBody>
      </p:sp>
      <p:sp>
        <p:nvSpPr>
          <p:cNvPr id="91" name="label_int_eq_prop">
            <a:extLst>
              <a:ext uri="{FF2B5EF4-FFF2-40B4-BE49-F238E27FC236}">
                <a16:creationId xmlns:a16="http://schemas.microsoft.com/office/drawing/2014/main" id="{55E05D5F-2162-4AE6-9B6B-513E8E741A89}"/>
              </a:ext>
            </a:extLst>
          </p:cNvPr>
          <p:cNvSpPr/>
          <p:nvPr/>
        </p:nvSpPr>
        <p:spPr>
          <a:xfrm>
            <a:off x="5321508" y="1330342"/>
            <a:ext cx="1461018" cy="937627"/>
          </a:xfrm>
          <a:prstGeom prst="rect">
            <a:avLst/>
          </a:prstGeom>
          <a:solidFill>
            <a:schemeClr val="accent1"/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algn="ctr"/>
            <a:r>
              <a:rPr lang="en-US" altLang="ko-KR" sz="2812" dirty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int. eq.</a:t>
            </a:r>
          </a:p>
          <a:p>
            <a:pPr algn="ctr"/>
            <a:r>
              <a:rPr lang="en-US" altLang="ko-KR" sz="2812" dirty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prop.</a:t>
            </a:r>
          </a:p>
        </p:txBody>
      </p:sp>
      <p:sp>
        <p:nvSpPr>
          <p:cNvPr id="8" name="opt_code_3_4">
            <a:extLst>
              <a:ext uri="{FF2B5EF4-FFF2-40B4-BE49-F238E27FC236}">
                <a16:creationId xmlns:a16="http://schemas.microsoft.com/office/drawing/2014/main" id="{764986D7-BA3F-4D17-978A-6B4F43BD6AF5}"/>
              </a:ext>
            </a:extLst>
          </p:cNvPr>
          <p:cNvSpPr/>
          <p:nvPr/>
        </p:nvSpPr>
        <p:spPr>
          <a:xfrm>
            <a:off x="5532373" y="4799076"/>
            <a:ext cx="1039288" cy="1002926"/>
          </a:xfrm>
          <a:prstGeom prst="right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endParaRPr lang="ko-KR" altLang="en-US" sz="2812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 Black" panose="020B0A04020102020204" pitchFamily="34" charset="0"/>
              <a:sym typeface="Gill Sans"/>
            </a:endParaRPr>
          </a:p>
        </p:txBody>
      </p:sp>
      <p:sp>
        <p:nvSpPr>
          <p:cNvPr id="90" name="opt_code1_2">
            <a:extLst>
              <a:ext uri="{FF2B5EF4-FFF2-40B4-BE49-F238E27FC236}">
                <a16:creationId xmlns:a16="http://schemas.microsoft.com/office/drawing/2014/main" id="{3B639BB4-8255-4B58-8E78-F63F8BDC41F6}"/>
              </a:ext>
            </a:extLst>
          </p:cNvPr>
          <p:cNvSpPr/>
          <p:nvPr/>
        </p:nvSpPr>
        <p:spPr>
          <a:xfrm flipH="1">
            <a:off x="5534786" y="2347239"/>
            <a:ext cx="1039288" cy="1002926"/>
          </a:xfrm>
          <a:prstGeom prst="right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endParaRPr lang="ko-KR" altLang="en-US" sz="2812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 Black" panose="020B0A04020102020204" pitchFamily="34" charset="0"/>
              <a:sym typeface="Gill San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8931C20-3D8E-4667-BF74-FB0750D6222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pPr/>
              <a:t>14</a:t>
            </a:fld>
            <a:endParaRPr lang="en-US" altLang="ko-KR" dirty="0"/>
          </a:p>
        </p:txBody>
      </p:sp>
      <p:sp>
        <p:nvSpPr>
          <p:cNvPr id="92" name="label_cast_elim">
            <a:extLst>
              <a:ext uri="{FF2B5EF4-FFF2-40B4-BE49-F238E27FC236}">
                <a16:creationId xmlns:a16="http://schemas.microsoft.com/office/drawing/2014/main" id="{ACD75B50-22DC-471B-9561-DB36C618BDB2}"/>
              </a:ext>
            </a:extLst>
          </p:cNvPr>
          <p:cNvSpPr/>
          <p:nvPr/>
        </p:nvSpPr>
        <p:spPr>
          <a:xfrm>
            <a:off x="4550774" y="3580654"/>
            <a:ext cx="1015414" cy="937627"/>
          </a:xfrm>
          <a:prstGeom prst="rect">
            <a:avLst/>
          </a:prstGeom>
          <a:solidFill>
            <a:schemeClr val="accent1"/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algn="ctr"/>
            <a:r>
              <a:rPr lang="en-US" altLang="ko-KR" sz="2812" dirty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cast</a:t>
            </a:r>
          </a:p>
          <a:p>
            <a:pPr algn="ctr"/>
            <a:r>
              <a:rPr lang="en-US" altLang="ko-KR" sz="2812" dirty="0" err="1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elim</a:t>
            </a:r>
            <a:r>
              <a:rPr lang="en-US" altLang="ko-KR" sz="2812" dirty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.</a:t>
            </a:r>
          </a:p>
        </p:txBody>
      </p:sp>
      <p:sp>
        <p:nvSpPr>
          <p:cNvPr id="93" name="opt_code2_3">
            <a:extLst>
              <a:ext uri="{FF2B5EF4-FFF2-40B4-BE49-F238E27FC236}">
                <a16:creationId xmlns:a16="http://schemas.microsoft.com/office/drawing/2014/main" id="{6C63D17B-4907-4E92-A1C7-03E5B4500D61}"/>
              </a:ext>
            </a:extLst>
          </p:cNvPr>
          <p:cNvSpPr/>
          <p:nvPr/>
        </p:nvSpPr>
        <p:spPr>
          <a:xfrm rot="5400000">
            <a:off x="3690982" y="3494631"/>
            <a:ext cx="670518" cy="1002926"/>
          </a:xfrm>
          <a:prstGeom prst="right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endParaRPr lang="ko-KR" altLang="en-US" sz="2812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 Black" panose="020B0A04020102020204" pitchFamily="34" charset="0"/>
              <a:sym typeface="Gill Sans"/>
            </a:endParaRPr>
          </a:p>
        </p:txBody>
      </p:sp>
      <p:sp>
        <p:nvSpPr>
          <p:cNvPr id="30" name="code2_3_arrow">
            <a:extLst>
              <a:ext uri="{FF2B5EF4-FFF2-40B4-BE49-F238E27FC236}">
                <a16:creationId xmlns:a16="http://schemas.microsoft.com/office/drawing/2014/main" id="{2A9C6B6F-ED48-4384-A094-CA4F924B4AFA}"/>
              </a:ext>
            </a:extLst>
          </p:cNvPr>
          <p:cNvSpPr/>
          <p:nvPr/>
        </p:nvSpPr>
        <p:spPr>
          <a:xfrm>
            <a:off x="1165618" y="3214694"/>
            <a:ext cx="815619" cy="2387981"/>
          </a:xfrm>
          <a:custGeom>
            <a:avLst/>
            <a:gdLst>
              <a:gd name="connsiteX0" fmla="*/ 1160027 w 1160027"/>
              <a:gd name="connsiteY0" fmla="*/ 0 h 3396343"/>
              <a:gd name="connsiteX1" fmla="*/ 152321 w 1160027"/>
              <a:gd name="connsiteY1" fmla="*/ 1586204 h 3396343"/>
              <a:gd name="connsiteX2" fmla="*/ 21692 w 1160027"/>
              <a:gd name="connsiteY2" fmla="*/ 3396343 h 339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0027" h="3396343">
                <a:moveTo>
                  <a:pt x="1160027" y="0"/>
                </a:moveTo>
                <a:cubicBezTo>
                  <a:pt x="751035" y="510073"/>
                  <a:pt x="342043" y="1020147"/>
                  <a:pt x="152321" y="1586204"/>
                </a:cubicBezTo>
                <a:cubicBezTo>
                  <a:pt x="-37401" y="2152261"/>
                  <a:pt x="-7855" y="2774302"/>
                  <a:pt x="21692" y="3396343"/>
                </a:cubicBezTo>
              </a:path>
            </a:pathLst>
          </a:custGeom>
          <a:noFill/>
          <a:ln w="57150" cap="flat">
            <a:solidFill>
              <a:srgbClr val="FF0000"/>
            </a:solidFill>
            <a:prstDash val="dash"/>
            <a:miter lim="400000"/>
            <a:headEnd type="none" w="med" len="med"/>
            <a:tailEnd type="arrow" w="med" len="med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1" tIns="32145" rIns="64291" bIns="32145" numCol="1" spcCol="38100" rtlCol="0" anchor="t">
            <a:noAutofit/>
          </a:bodyPr>
          <a:lstStyle/>
          <a:p>
            <a:pPr defTabSz="642915" hangingPunct="0"/>
            <a:endParaRPr lang="ko-KR" altLang="en-US" sz="1266">
              <a:solidFill>
                <a:srgbClr val="000000"/>
              </a:solidFill>
            </a:endParaRPr>
          </a:p>
        </p:txBody>
      </p:sp>
      <p:sp>
        <p:nvSpPr>
          <p:cNvPr id="24" name="곱셈 기호 23"/>
          <p:cNvSpPr/>
          <p:nvPr/>
        </p:nvSpPr>
        <p:spPr>
          <a:xfrm>
            <a:off x="5018852" y="3075818"/>
            <a:ext cx="1805456" cy="1990596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">
            <a:extLst>
              <a:ext uri="{FF2B5EF4-FFF2-40B4-BE49-F238E27FC236}">
                <a16:creationId xmlns:a16="http://schemas.microsoft.com/office/drawing/2014/main" id="{3598A6D4-E84A-482D-B1D0-4DC9EE36B880}"/>
              </a:ext>
            </a:extLst>
          </p:cNvPr>
          <p:cNvSpPr/>
          <p:nvPr/>
        </p:nvSpPr>
        <p:spPr>
          <a:xfrm>
            <a:off x="1899515" y="1643972"/>
            <a:ext cx="2742124" cy="1022589"/>
          </a:xfrm>
          <a:prstGeom prst="wedgeRoundRectCallout">
            <a:avLst>
              <a:gd name="adj1" fmla="val -27632"/>
              <a:gd name="adj2" fmla="val 7499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자기 출신을</a:t>
            </a:r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잊어버림</a:t>
            </a:r>
          </a:p>
        </p:txBody>
      </p:sp>
      <p:sp>
        <p:nvSpPr>
          <p:cNvPr id="25" name="모서리가 둥근 사각형 설명선 2">
            <a:extLst>
              <a:ext uri="{FF2B5EF4-FFF2-40B4-BE49-F238E27FC236}">
                <a16:creationId xmlns:a16="http://schemas.microsoft.com/office/drawing/2014/main" id="{3E142F8C-E663-406F-9C70-5118D46A0D5E}"/>
              </a:ext>
            </a:extLst>
          </p:cNvPr>
          <p:cNvSpPr/>
          <p:nvPr/>
        </p:nvSpPr>
        <p:spPr>
          <a:xfrm>
            <a:off x="1317502" y="4331353"/>
            <a:ext cx="2742124" cy="1022589"/>
          </a:xfrm>
          <a:prstGeom prst="wedgeRoundRectCallout">
            <a:avLst>
              <a:gd name="adj1" fmla="val -36831"/>
              <a:gd name="adj2" fmla="val 811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자기 출신을</a:t>
            </a:r>
            <a:endParaRPr lang="en-US" altLang="ko-K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기억함</a:t>
            </a:r>
          </a:p>
        </p:txBody>
      </p:sp>
    </p:spTree>
    <p:extLst>
      <p:ext uri="{BB962C8B-B14F-4D97-AF65-F5344CB8AC3E}">
        <p14:creationId xmlns:p14="http://schemas.microsoft.com/office/powerpoint/2010/main" val="15058284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89" grpId="0" animBg="1"/>
      <p:bldP spid="9" grpId="0" animBg="1"/>
      <p:bldP spid="42" grpId="0" animBg="1"/>
      <p:bldP spid="91" grpId="0" animBg="1"/>
      <p:bldP spid="8" grpId="0" animBg="1"/>
      <p:bldP spid="90" grpId="0" animBg="1"/>
      <p:bldP spid="30" grpId="0" animBg="1"/>
      <p:bldP spid="24" grpId="0" animBg="1"/>
      <p:bldP spid="23" grpId="0" animBg="1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29477"/>
            <a:ext cx="12192000" cy="1324471"/>
          </a:xfr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sym typeface="Gill Sans"/>
              </a:rPr>
              <a:t>출신을 기억하는 정수는 자연스럽지 않다</a:t>
            </a:r>
            <a:endParaRPr lang="ko-KR" altLang="en-US" sz="48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95691" y="1920240"/>
            <a:ext cx="11600618" cy="409448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dirty="0"/>
              <a:t>Hard to explain integer equality propagation</a:t>
            </a:r>
          </a:p>
          <a:p>
            <a:pPr>
              <a:lnSpc>
                <a:spcPct val="110000"/>
              </a:lnSpc>
            </a:pPr>
            <a:r>
              <a:rPr lang="en-US" altLang="ko-KR" sz="3200" dirty="0"/>
              <a:t>Hard to explain many other transformations as well</a:t>
            </a:r>
            <a:endParaRPr lang="en-US" altLang="ko-KR" sz="2400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pPr/>
              <a:t>15</a:t>
            </a:fld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8B0606-92FC-44BE-8EC7-8CEC95417CB0}"/>
              </a:ext>
            </a:extLst>
          </p:cNvPr>
          <p:cNvSpPr/>
          <p:nvPr/>
        </p:nvSpPr>
        <p:spPr>
          <a:xfrm>
            <a:off x="313551" y="4294475"/>
            <a:ext cx="4916732" cy="523220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2800" dirty="0">
                <a:latin typeface="Consolas" panose="020B0609020204030204" pitchFamily="49" charset="0"/>
              </a:rPr>
              <a:t>r = (</a:t>
            </a:r>
            <a:r>
              <a:rPr lang="en-US" altLang="ko-KR" sz="2800" dirty="0" err="1">
                <a:latin typeface="Consolas" panose="020B0609020204030204" pitchFamily="49" charset="0"/>
              </a:rPr>
              <a:t>i</a:t>
            </a:r>
            <a:r>
              <a:rPr lang="en-US" altLang="ko-KR" sz="2800" dirty="0">
                <a:latin typeface="Consolas" panose="020B0609020204030204" pitchFamily="49" charset="0"/>
              </a:rPr>
              <a:t> + j) - k</a:t>
            </a:r>
            <a:endParaRPr lang="ko-KR" altLang="en-US" sz="2800" dirty="0"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C2908E-4418-4FD5-986F-90B28F986089}"/>
              </a:ext>
            </a:extLst>
          </p:cNvPr>
          <p:cNvSpPr/>
          <p:nvPr/>
        </p:nvSpPr>
        <p:spPr>
          <a:xfrm>
            <a:off x="6591836" y="4294475"/>
            <a:ext cx="4798316" cy="523220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2800" dirty="0">
                <a:latin typeface="Consolas" panose="020B0609020204030204" pitchFamily="49" charset="0"/>
              </a:rPr>
              <a:t>r = </a:t>
            </a:r>
            <a:r>
              <a:rPr lang="en-US" altLang="ko-KR" sz="2800" dirty="0" err="1">
                <a:latin typeface="Consolas" panose="020B0609020204030204" pitchFamily="49" charset="0"/>
              </a:rPr>
              <a:t>i</a:t>
            </a:r>
            <a:r>
              <a:rPr lang="en-US" altLang="ko-KR" sz="2800" dirty="0">
                <a:latin typeface="Consolas" panose="020B0609020204030204" pitchFamily="49" charset="0"/>
              </a:rPr>
              <a:t> + (j – k)</a:t>
            </a:r>
            <a:endParaRPr lang="ko-KR" alt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F1A8E4-2A44-4A61-8301-ED2154967317}"/>
              </a:ext>
            </a:extLst>
          </p:cNvPr>
          <p:cNvSpPr/>
          <p:nvPr/>
        </p:nvSpPr>
        <p:spPr>
          <a:xfrm>
            <a:off x="295691" y="5094832"/>
            <a:ext cx="4916732" cy="523220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2800" dirty="0">
                <a:latin typeface="Consolas" panose="020B0609020204030204" pitchFamily="49" charset="0"/>
              </a:rPr>
              <a:t>r = (int)(float)j</a:t>
            </a:r>
            <a:endParaRPr lang="ko-KR" altLang="en-US" sz="2800" dirty="0"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5AD35B3-FC9B-4029-840A-C0B7E5022994}"/>
              </a:ext>
            </a:extLst>
          </p:cNvPr>
          <p:cNvSpPr/>
          <p:nvPr/>
        </p:nvSpPr>
        <p:spPr>
          <a:xfrm>
            <a:off x="6573976" y="5094832"/>
            <a:ext cx="4798316" cy="523220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2800" dirty="0">
                <a:latin typeface="Consolas" panose="020B0609020204030204" pitchFamily="49" charset="0"/>
              </a:rPr>
              <a:t>r = j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018AA88-A859-4F95-A8AE-00E5CD2E2060}"/>
              </a:ext>
            </a:extLst>
          </p:cNvPr>
          <p:cNvSpPr/>
          <p:nvPr/>
        </p:nvSpPr>
        <p:spPr>
          <a:xfrm>
            <a:off x="5696553" y="5094832"/>
            <a:ext cx="488157" cy="523220"/>
          </a:xfrm>
          <a:prstGeom prst="rightArrow">
            <a:avLst/>
          </a:prstGeom>
          <a:solidFill>
            <a:schemeClr val="bg1"/>
          </a:solidFill>
          <a:ln w="190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왼쪽/오른쪽 9">
            <a:extLst>
              <a:ext uri="{FF2B5EF4-FFF2-40B4-BE49-F238E27FC236}">
                <a16:creationId xmlns:a16="http://schemas.microsoft.com/office/drawing/2014/main" id="{B895056F-EF05-4137-8FCF-7112C28DF219}"/>
              </a:ext>
            </a:extLst>
          </p:cNvPr>
          <p:cNvSpPr/>
          <p:nvPr/>
        </p:nvSpPr>
        <p:spPr>
          <a:xfrm>
            <a:off x="5636354" y="4372532"/>
            <a:ext cx="609561" cy="403113"/>
          </a:xfrm>
          <a:prstGeom prst="leftRightArrow">
            <a:avLst/>
          </a:prstGeom>
          <a:solidFill>
            <a:schemeClr val="bg1"/>
          </a:solidFill>
          <a:ln w="190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생각 풍선: 구름 모양 10">
            <a:extLst>
              <a:ext uri="{FF2B5EF4-FFF2-40B4-BE49-F238E27FC236}">
                <a16:creationId xmlns:a16="http://schemas.microsoft.com/office/drawing/2014/main" id="{F76CA1B3-4FF8-41F3-919A-BA26E4C67346}"/>
              </a:ext>
            </a:extLst>
          </p:cNvPr>
          <p:cNvSpPr/>
          <p:nvPr/>
        </p:nvSpPr>
        <p:spPr>
          <a:xfrm>
            <a:off x="8990993" y="3748135"/>
            <a:ext cx="2995683" cy="640171"/>
          </a:xfrm>
          <a:prstGeom prst="cloudCallout">
            <a:avLst>
              <a:gd name="adj1" fmla="val -49165"/>
              <a:gd name="adj2" fmla="val 51461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prov. – prov.?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생각 풍선: 구름 모양 11">
            <a:extLst>
              <a:ext uri="{FF2B5EF4-FFF2-40B4-BE49-F238E27FC236}">
                <a16:creationId xmlns:a16="http://schemas.microsoft.com/office/drawing/2014/main" id="{DC14B7D7-4422-4DA7-82CD-4B99CD989821}"/>
              </a:ext>
            </a:extLst>
          </p:cNvPr>
          <p:cNvSpPr/>
          <p:nvPr/>
        </p:nvSpPr>
        <p:spPr>
          <a:xfrm>
            <a:off x="5911059" y="3748135"/>
            <a:ext cx="2995683" cy="640171"/>
          </a:xfrm>
          <a:prstGeom prst="cloudCallout">
            <a:avLst>
              <a:gd name="adj1" fmla="val 18583"/>
              <a:gd name="adj2" fmla="val 61212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prov. + prov.?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3" name="생각 풍선: 구름 모양 12">
            <a:extLst>
              <a:ext uri="{FF2B5EF4-FFF2-40B4-BE49-F238E27FC236}">
                <a16:creationId xmlns:a16="http://schemas.microsoft.com/office/drawing/2014/main" id="{0C3EE142-DB76-4244-A7EC-B3939CBE1EED}"/>
              </a:ext>
            </a:extLst>
          </p:cNvPr>
          <p:cNvSpPr/>
          <p:nvPr/>
        </p:nvSpPr>
        <p:spPr>
          <a:xfrm>
            <a:off x="474172" y="5747879"/>
            <a:ext cx="5705577" cy="761863"/>
          </a:xfrm>
          <a:prstGeom prst="cloudCallout">
            <a:avLst>
              <a:gd name="adj1" fmla="val -5983"/>
              <a:gd name="adj2" fmla="val -81171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provenance in float types?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2016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DC1E96-C5A1-4A3B-B6CC-44DD8C7A3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4401D-A11C-496A-8B2A-2D011F69093F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D0D4F2E5-F774-4586-898F-4A473D5AA61D}"/>
              </a:ext>
            </a:extLst>
          </p:cNvPr>
          <p:cNvSpPr txBox="1">
            <a:spLocks/>
          </p:cNvSpPr>
          <p:nvPr/>
        </p:nvSpPr>
        <p:spPr>
          <a:xfrm>
            <a:off x="327524" y="-29372"/>
            <a:ext cx="11608914" cy="162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우리의 제안</a:t>
            </a:r>
            <a:r>
              <a:rPr lang="en-US" altLang="ko-K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[OOPSLA’18]:</a:t>
            </a:r>
          </a:p>
          <a:p>
            <a:pPr algn="ctr"/>
            <a:r>
              <a:rPr lang="ko-KR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정수는 순수한 수일 뿐인</a:t>
            </a:r>
            <a:r>
              <a:rPr lang="en-US" altLang="ko-K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모델</a:t>
            </a:r>
            <a:endParaRPr lang="ko-KR" altLang="en-US" sz="4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B63708BB-5801-42CE-976F-78113DD8D6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2106613"/>
                  </p:ext>
                </p:extLst>
              </p:nvPr>
            </p:nvGraphicFramePr>
            <p:xfrm>
              <a:off x="228598" y="1986351"/>
              <a:ext cx="11424922" cy="2885298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2951482">
                      <a:extLst>
                        <a:ext uri="{9D8B030D-6E8A-4147-A177-3AD203B41FA5}">
                          <a16:colId xmlns:a16="http://schemas.microsoft.com/office/drawing/2014/main" val="786976685"/>
                        </a:ext>
                      </a:extLst>
                    </a:gridCol>
                    <a:gridCol w="3830320">
                      <a:extLst>
                        <a:ext uri="{9D8B030D-6E8A-4147-A177-3AD203B41FA5}">
                          <a16:colId xmlns:a16="http://schemas.microsoft.com/office/drawing/2014/main" val="845574006"/>
                        </a:ext>
                      </a:extLst>
                    </a:gridCol>
                    <a:gridCol w="4643120">
                      <a:extLst>
                        <a:ext uri="{9D8B030D-6E8A-4147-A177-3AD203B41FA5}">
                          <a16:colId xmlns:a16="http://schemas.microsoft.com/office/drawing/2014/main" val="464632728"/>
                        </a:ext>
                      </a:extLst>
                    </a:gridCol>
                  </a:tblGrid>
                  <a:tr h="680578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3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Assembly</a:t>
                          </a:r>
                        </a:p>
                        <a:p>
                          <a:pPr algn="ctr" latinLnBrk="1"/>
                          <a:r>
                            <a:rPr lang="en-US" altLang="ko-KR" sz="3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(x86-64, ARM, ..)</a:t>
                          </a:r>
                          <a:endParaRPr lang="ko-KR" alt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3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LLVM IR</a:t>
                          </a:r>
                          <a:endParaRPr lang="ko-KR" alt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78110189"/>
                      </a:ext>
                    </a:extLst>
                  </a:tr>
                  <a:tr h="99453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3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Pointer</a:t>
                          </a:r>
                          <a:endParaRPr lang="ko-KR" alt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[0, </m:t>
                                </m:r>
                                <m:sSup>
                                  <m:sSupPr>
                                    <m:ctrlP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64</m:t>
                                    </m:r>
                                  </m:sup>
                                </m:sSup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[0, </m:t>
                              </m:r>
                              <m:sSup>
                                <m:sSupPr>
                                  <m:ctrlPr>
                                    <a:rPr lang="en-US" altLang="ko-KR" sz="32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32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ko-KR" sz="32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64</m:t>
                                  </m:r>
                                </m:sup>
                              </m:sSup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ko-KR" altLang="en-US" sz="3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altLang="ko-KR" sz="32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+ </a:t>
                          </a:r>
                          <a:r>
                            <a:rPr lang="ko-KR" altLang="en-US" sz="320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출신지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49633337"/>
                      </a:ext>
                    </a:extLst>
                  </a:tr>
                  <a:tr h="82396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3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Integer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[0, </m:t>
                                </m:r>
                                <m:sSup>
                                  <m:sSupPr>
                                    <m:ctrlP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64</m:t>
                                    </m:r>
                                  </m:sup>
                                </m:sSup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3200" b="1" dirty="0">
                            <a:solidFill>
                              <a:srgbClr val="FF000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40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[</m:t>
                                </m:r>
                                <m:r>
                                  <a:rPr lang="en-US" altLang="ko-KR" sz="40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𝟎</m:t>
                                </m:r>
                                <m:r>
                                  <a:rPr lang="en-US" altLang="ko-KR" sz="40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altLang="ko-KR" sz="4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4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n-US" altLang="ko-KR" sz="4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𝟔𝟒</m:t>
                                    </m:r>
                                  </m:sup>
                                </m:sSup>
                                <m:r>
                                  <a:rPr lang="en-US" altLang="ko-KR" sz="40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3200" b="1" dirty="0">
                            <a:solidFill>
                              <a:srgbClr val="FF000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9950568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B63708BB-5801-42CE-976F-78113DD8D6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2106613"/>
                  </p:ext>
                </p:extLst>
              </p:nvPr>
            </p:nvGraphicFramePr>
            <p:xfrm>
              <a:off x="228598" y="1986351"/>
              <a:ext cx="11424922" cy="2885298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2951482">
                      <a:extLst>
                        <a:ext uri="{9D8B030D-6E8A-4147-A177-3AD203B41FA5}">
                          <a16:colId xmlns:a16="http://schemas.microsoft.com/office/drawing/2014/main" val="786976685"/>
                        </a:ext>
                      </a:extLst>
                    </a:gridCol>
                    <a:gridCol w="3830320">
                      <a:extLst>
                        <a:ext uri="{9D8B030D-6E8A-4147-A177-3AD203B41FA5}">
                          <a16:colId xmlns:a16="http://schemas.microsoft.com/office/drawing/2014/main" val="845574006"/>
                        </a:ext>
                      </a:extLst>
                    </a:gridCol>
                    <a:gridCol w="4643120">
                      <a:extLst>
                        <a:ext uri="{9D8B030D-6E8A-4147-A177-3AD203B41FA5}">
                          <a16:colId xmlns:a16="http://schemas.microsoft.com/office/drawing/2014/main" val="464632728"/>
                        </a:ext>
                      </a:extLst>
                    </a:gridCol>
                  </a:tblGrid>
                  <a:tr h="106680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3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Assembly</a:t>
                          </a:r>
                        </a:p>
                        <a:p>
                          <a:pPr algn="ctr" latinLnBrk="1"/>
                          <a:r>
                            <a:rPr lang="en-US" altLang="ko-KR" sz="3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(x86-64, ARM, ..)</a:t>
                          </a:r>
                          <a:endParaRPr lang="ko-KR" alt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3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LLVM IR</a:t>
                          </a:r>
                          <a:endParaRPr lang="ko-KR" alt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78110189"/>
                      </a:ext>
                    </a:extLst>
                  </a:tr>
                  <a:tr h="99453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3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Pointer</a:t>
                          </a:r>
                          <a:endParaRPr lang="ko-KR" alt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7152" t="-113924" r="-121192" b="-949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46175" t="-113924" b="-949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9633337"/>
                      </a:ext>
                    </a:extLst>
                  </a:tr>
                  <a:tr h="82396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3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Integer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7152" t="-260000" r="-121192" b="-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46175" t="-260000" b="-1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95056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73410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CFA1A0-E4A0-48BF-92D4-05D083764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ko-KR" alt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정수는 순수한 수일 뿐인</a:t>
            </a:r>
            <a:r>
              <a:rPr lang="en-US" altLang="ko-KR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모델</a:t>
            </a:r>
            <a:endParaRPr lang="ko-KR" altLang="en-US" sz="5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A85305-8986-46DD-86D9-9FE776AEE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280"/>
            <a:ext cx="10515600" cy="4571683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변환의 의미</a:t>
            </a:r>
            <a:endParaRPr lang="en-US" altLang="ko-K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문제가 되는 최적화들</a:t>
            </a:r>
            <a:endParaRPr lang="en-US" altLang="ko-K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어떻게 성능을 회복할까</a:t>
            </a: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55C27D-AD69-42CC-9608-853A1BAF4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4401D-A11C-496A-8B2A-2D011F69093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175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9DE030-9945-434D-8B47-6BFE1189E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4800" dirty="0"/>
              <a:t>포인터</a:t>
            </a:r>
            <a:r>
              <a:rPr lang="en-US" altLang="ko-KR" sz="4800" dirty="0">
                <a:sym typeface="Wingdings" pitchFamily="2" charset="2"/>
              </a:rPr>
              <a:t></a:t>
            </a:r>
            <a:r>
              <a:rPr lang="ko-KR" altLang="en-US" sz="4800" dirty="0"/>
              <a:t>정수 변환의 의미</a:t>
            </a:r>
            <a:r>
              <a:rPr lang="en-US" altLang="ko-KR" sz="4800" dirty="0"/>
              <a:t> [OOPSLA’18]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E4A7FE-20BB-47B8-88E6-B5EF9150F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8485" y="2020614"/>
            <a:ext cx="11815029" cy="1542857"/>
          </a:xfrm>
        </p:spPr>
        <p:txBody>
          <a:bodyPr>
            <a:normAutofit fontScale="92500"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3200" dirty="0"/>
              <a:t>포인터 </a:t>
            </a:r>
            <a:r>
              <a:rPr lang="en-US" altLang="ko-KR" sz="3200" dirty="0">
                <a:sym typeface="Wingdings" pitchFamily="2" charset="2"/>
              </a:rPr>
              <a:t></a:t>
            </a:r>
            <a:r>
              <a:rPr lang="ko-KR" altLang="en-US" sz="3200" dirty="0">
                <a:sym typeface="Wingdings" pitchFamily="2" charset="2"/>
              </a:rPr>
              <a:t> 정수 변환의 결과는 출신을 잃어버린다</a:t>
            </a:r>
            <a:endParaRPr lang="en-US" altLang="ko-KR" sz="32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3200" dirty="0"/>
              <a:t>정수 </a:t>
            </a:r>
            <a:r>
              <a:rPr lang="en-US" altLang="ko-KR" sz="3200" dirty="0">
                <a:sym typeface="Wingdings" pitchFamily="2" charset="2"/>
              </a:rPr>
              <a:t></a:t>
            </a:r>
            <a:r>
              <a:rPr lang="ko-KR" altLang="en-US" sz="3200" dirty="0">
                <a:sym typeface="Wingdings" pitchFamily="2" charset="2"/>
              </a:rPr>
              <a:t> 포인터 변환의 결과는 </a:t>
            </a:r>
            <a:r>
              <a:rPr lang="ko-KR" altLang="en-US" sz="3200" dirty="0">
                <a:solidFill>
                  <a:srgbClr val="FF0000"/>
                </a:solidFill>
                <a:sym typeface="Wingdings" pitchFamily="2" charset="2"/>
              </a:rPr>
              <a:t>모든 곳 출신</a:t>
            </a:r>
            <a:r>
              <a:rPr lang="en-US" altLang="ko-KR" sz="3200" dirty="0">
                <a:solidFill>
                  <a:srgbClr val="FF0000"/>
                </a:solidFill>
                <a:sym typeface="Wingdings" pitchFamily="2" charset="2"/>
              </a:rPr>
              <a:t>(</a:t>
            </a:r>
            <a:r>
              <a:rPr lang="en-US" altLang="ko-KR" sz="3200" dirty="0">
                <a:solidFill>
                  <a:srgbClr val="FF0000"/>
                </a:solidFill>
              </a:rPr>
              <a:t>full</a:t>
            </a:r>
            <a:r>
              <a:rPr lang="ko-KR" altLang="en-US" sz="3200" dirty="0">
                <a:solidFill>
                  <a:srgbClr val="FF0000"/>
                </a:solidFill>
              </a:rPr>
              <a:t> </a:t>
            </a:r>
            <a:r>
              <a:rPr lang="en-US" altLang="ko-KR" sz="3200" dirty="0">
                <a:solidFill>
                  <a:srgbClr val="FF0000"/>
                </a:solidFill>
              </a:rPr>
              <a:t>provenance)</a:t>
            </a:r>
            <a:r>
              <a:rPr lang="ko-KR" altLang="en-US" sz="32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ko-KR" altLang="en-US" sz="3200" dirty="0">
                <a:sym typeface="Wingdings" pitchFamily="2" charset="2"/>
              </a:rPr>
              <a:t>이다</a:t>
            </a:r>
            <a:endParaRPr lang="en-US" altLang="ko-KR" sz="3200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9E7673-8E8B-4BB6-A070-2935F44D27E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pPr/>
              <a:t>18</a:t>
            </a:fld>
            <a:endParaRPr lang="en-US" altLang="ko-KR" dirty="0"/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BA4B7793-5040-3F47-9F2E-899F9E4AD069}"/>
              </a:ext>
            </a:extLst>
          </p:cNvPr>
          <p:cNvSpPr txBox="1">
            <a:spLocks/>
          </p:cNvSpPr>
          <p:nvPr/>
        </p:nvSpPr>
        <p:spPr>
          <a:xfrm>
            <a:off x="461880" y="3830832"/>
            <a:ext cx="11323720" cy="2678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687"/>
              </a:spcBef>
              <a:buSzPct val="100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Minion Pro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1687"/>
              </a:spcBef>
              <a:buSzPct val="100000"/>
              <a:buFont typeface="Arial" panose="020B0604020202020204" pitchFamily="34" charset="0"/>
              <a:buChar char="-"/>
              <a:defRPr sz="253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Minion Pro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1687"/>
              </a:spcBef>
              <a:buSzPct val="100000"/>
              <a:buFont typeface="Arial" panose="020B0604020202020204" pitchFamily="34" charset="0"/>
              <a:buChar char="•"/>
              <a:defRPr sz="253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Minion Pro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1687"/>
              </a:spcBef>
              <a:buSzPct val="100000"/>
              <a:buFont typeface="Arial" panose="020B0604020202020204" pitchFamily="34" charset="0"/>
              <a:buChar char="•"/>
              <a:defRPr sz="253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Minion Pro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1687"/>
              </a:spcBef>
              <a:buSzPct val="100000"/>
              <a:buFont typeface="Arial" panose="020B0604020202020204" pitchFamily="34" charset="0"/>
              <a:buChar char="•"/>
              <a:defRPr sz="253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Minion Pro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b="1" dirty="0"/>
              <a:t>메모리 블록의 데이터를 잘 보호할 수 있을까</a:t>
            </a:r>
            <a:r>
              <a:rPr lang="en-US" altLang="ko-KR" b="1" dirty="0"/>
              <a:t>?</a:t>
            </a:r>
          </a:p>
          <a:p>
            <a:pPr marL="0" indent="0" algn="ctr">
              <a:buNone/>
            </a:pPr>
            <a:r>
              <a:rPr lang="en-US" altLang="ko-KR" u="sng" dirty="0"/>
              <a:t>Nondeterministic allocation</a:t>
            </a:r>
            <a:r>
              <a:rPr lang="ko-KR" altLang="en-US" dirty="0"/>
              <a:t> 을 사용하자</a:t>
            </a:r>
            <a:r>
              <a:rPr lang="en-US" altLang="ko-KR" dirty="0"/>
              <a:t>!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b="1" dirty="0" err="1"/>
              <a:t>모든곳</a:t>
            </a:r>
            <a:r>
              <a:rPr lang="ko-KR" altLang="en-US" b="1" dirty="0"/>
              <a:t> 출신 포인터에 대한 </a:t>
            </a:r>
            <a:r>
              <a:rPr lang="en-US" altLang="ko-KR" b="1" dirty="0"/>
              <a:t>in-bounds</a:t>
            </a:r>
            <a:r>
              <a:rPr lang="ko-KR" altLang="en-US" b="1" dirty="0"/>
              <a:t> 확인은 어떻게</a:t>
            </a:r>
            <a:r>
              <a:rPr lang="en-US" altLang="ko-KR" b="1" dirty="0"/>
              <a:t>?</a:t>
            </a:r>
          </a:p>
          <a:p>
            <a:pPr marL="0" indent="0" algn="ctr">
              <a:buNone/>
            </a:pPr>
            <a:r>
              <a:rPr lang="en-US" altLang="ko-KR" dirty="0"/>
              <a:t>By recording in-bounds offsets at the pointer &amp; checking </a:t>
            </a:r>
            <a:r>
              <a:rPr lang="en-US" altLang="ko-KR" u="sng" dirty="0"/>
              <a:t>when dereferenced</a:t>
            </a:r>
          </a:p>
        </p:txBody>
      </p:sp>
    </p:spTree>
    <p:extLst>
      <p:ext uri="{BB962C8B-B14F-4D97-AF65-F5344CB8AC3E}">
        <p14:creationId xmlns:p14="http://schemas.microsoft.com/office/powerpoint/2010/main" val="343046124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F0470-6DE9-4EAB-AEEC-6F724F94E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800" dirty="0"/>
              <a:t>우리 모델에서 옳지 않은 최적화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524F52-85E6-4502-8AC5-E45CE798D73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5716673" y="6509743"/>
            <a:ext cx="270499" cy="266900"/>
          </a:xfrm>
        </p:spPr>
        <p:txBody>
          <a:bodyPr/>
          <a:lstStyle/>
          <a:p>
            <a:fld id="{86CB4B4D-7CA3-9044-876B-883B54F8677D}" type="slidenum">
              <a:rPr lang="en-US" altLang="ko-KR" smtClean="0"/>
              <a:pPr/>
              <a:t>19</a:t>
            </a:fld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D13393-3FFB-430A-B7F3-2226DA4C9FB7}"/>
              </a:ext>
            </a:extLst>
          </p:cNvPr>
          <p:cNvSpPr/>
          <p:nvPr/>
        </p:nvSpPr>
        <p:spPr>
          <a:xfrm>
            <a:off x="474931" y="2376781"/>
            <a:ext cx="5307166" cy="52322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2800" dirty="0">
                <a:latin typeface="Consolas" panose="020B0609020204030204" pitchFamily="49" charset="0"/>
              </a:rPr>
              <a:t>p2 = (char*)(int)p</a:t>
            </a:r>
            <a:endParaRPr lang="ko-KR" altLang="en-US" sz="2800" dirty="0"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1277A39-47E9-4214-A0A0-3AD43DF79D44}"/>
              </a:ext>
            </a:extLst>
          </p:cNvPr>
          <p:cNvSpPr/>
          <p:nvPr/>
        </p:nvSpPr>
        <p:spPr>
          <a:xfrm>
            <a:off x="6753216" y="2365073"/>
            <a:ext cx="4798316" cy="52322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2800" dirty="0">
                <a:latin typeface="Consolas" panose="020B0609020204030204" pitchFamily="49" charset="0"/>
              </a:rPr>
              <a:t>p2 = p</a:t>
            </a:r>
            <a:endParaRPr lang="ko-KR" alt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BC8624C-5B3C-4690-B9A0-FBCAE653B456}"/>
              </a:ext>
            </a:extLst>
          </p:cNvPr>
          <p:cNvSpPr/>
          <p:nvPr/>
        </p:nvSpPr>
        <p:spPr>
          <a:xfrm>
            <a:off x="6025529" y="2376781"/>
            <a:ext cx="499751" cy="523220"/>
          </a:xfrm>
          <a:prstGeom prst="rightArrow">
            <a:avLst/>
          </a:prstGeom>
          <a:solidFill>
            <a:schemeClr val="bg1"/>
          </a:solidFill>
          <a:ln w="190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44939E8-4BAB-465B-8527-6CA970DA5C50}"/>
              </a:ext>
            </a:extLst>
          </p:cNvPr>
          <p:cNvSpPr/>
          <p:nvPr/>
        </p:nvSpPr>
        <p:spPr>
          <a:xfrm>
            <a:off x="482531" y="4746815"/>
            <a:ext cx="5318668" cy="52322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2800" dirty="0">
                <a:latin typeface="Consolas" panose="020B0609020204030204" pitchFamily="49" charset="0"/>
              </a:rPr>
              <a:t>c = </a:t>
            </a:r>
            <a:r>
              <a:rPr lang="en-US" altLang="ko-KR" sz="2800" dirty="0" err="1">
                <a:latin typeface="Consolas" panose="020B0609020204030204" pitchFamily="49" charset="0"/>
              </a:rPr>
              <a:t>icmp</a:t>
            </a:r>
            <a:r>
              <a:rPr lang="en-US" altLang="ko-KR" sz="2800" dirty="0">
                <a:latin typeface="Consolas" panose="020B0609020204030204" pitchFamily="49" charset="0"/>
              </a:rPr>
              <a:t> eq (int)p, (int)q</a:t>
            </a:r>
            <a:endParaRPr lang="ko-KR" altLang="en-US" sz="2800" dirty="0"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DA61FEE-8A00-4A30-BFDD-90FF4CE46C6F}"/>
              </a:ext>
            </a:extLst>
          </p:cNvPr>
          <p:cNvSpPr/>
          <p:nvPr/>
        </p:nvSpPr>
        <p:spPr>
          <a:xfrm>
            <a:off x="6753216" y="4746815"/>
            <a:ext cx="4798316" cy="52322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2800" dirty="0">
                <a:latin typeface="Consolas" panose="020B0609020204030204" pitchFamily="49" charset="0"/>
              </a:rPr>
              <a:t>c = </a:t>
            </a:r>
            <a:r>
              <a:rPr lang="en-US" altLang="ko-KR" sz="2800" dirty="0" err="1">
                <a:latin typeface="Consolas" panose="020B0609020204030204" pitchFamily="49" charset="0"/>
              </a:rPr>
              <a:t>icmp</a:t>
            </a:r>
            <a:r>
              <a:rPr lang="en-US" altLang="ko-KR" sz="2800" dirty="0">
                <a:latin typeface="Consolas" panose="020B0609020204030204" pitchFamily="49" charset="0"/>
              </a:rPr>
              <a:t> eq p, q</a:t>
            </a:r>
            <a:endParaRPr lang="ko-KR" altLang="en-US" sz="2800" dirty="0"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75EF519E-675E-423E-8072-579C791088E5}"/>
              </a:ext>
            </a:extLst>
          </p:cNvPr>
          <p:cNvSpPr/>
          <p:nvPr/>
        </p:nvSpPr>
        <p:spPr>
          <a:xfrm>
            <a:off x="6025529" y="4729448"/>
            <a:ext cx="499751" cy="523220"/>
          </a:xfrm>
          <a:prstGeom prst="rightArrow">
            <a:avLst/>
          </a:prstGeom>
          <a:solidFill>
            <a:schemeClr val="bg1"/>
          </a:solidFill>
          <a:ln w="190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C657B28E-7007-47C7-96E3-137E8FDC8BBD}"/>
              </a:ext>
            </a:extLst>
          </p:cNvPr>
          <p:cNvSpPr/>
          <p:nvPr/>
        </p:nvSpPr>
        <p:spPr>
          <a:xfrm>
            <a:off x="1494614" y="5430378"/>
            <a:ext cx="4222059" cy="633847"/>
          </a:xfrm>
          <a:prstGeom prst="wedgeRoundRectCallout">
            <a:avLst>
              <a:gd name="adj1" fmla="val -28725"/>
              <a:gd name="adj2" fmla="val -819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Comparison of integers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2430FC61-072D-4A0B-A992-34979FF22990}"/>
              </a:ext>
            </a:extLst>
          </p:cNvPr>
          <p:cNvSpPr/>
          <p:nvPr/>
        </p:nvSpPr>
        <p:spPr>
          <a:xfrm>
            <a:off x="7517359" y="5431844"/>
            <a:ext cx="4222059" cy="633847"/>
          </a:xfrm>
          <a:prstGeom prst="wedgeRoundRectCallout">
            <a:avLst>
              <a:gd name="adj1" fmla="val -25759"/>
              <a:gd name="adj2" fmla="val -8788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Comparison of pointers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C0CC615-43BF-4490-BA32-9EF0CBE96C86}"/>
              </a:ext>
            </a:extLst>
          </p:cNvPr>
          <p:cNvSpPr/>
          <p:nvPr/>
        </p:nvSpPr>
        <p:spPr>
          <a:xfrm>
            <a:off x="281892" y="1614565"/>
            <a:ext cx="6096000" cy="5920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Cast </a:t>
            </a:r>
            <a:r>
              <a:rPr lang="en-US" altLang="ko-KR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Elimation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FC0A1A-B3E6-49CF-9305-3668483514B1}"/>
              </a:ext>
            </a:extLst>
          </p:cNvPr>
          <p:cNvSpPr/>
          <p:nvPr/>
        </p:nvSpPr>
        <p:spPr>
          <a:xfrm>
            <a:off x="281891" y="3972121"/>
            <a:ext cx="9866183" cy="592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 startAt="2"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Integer Comparison to Pointer Comparison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말풍선: 모서리가 둥근 사각형 15">
            <a:extLst>
              <a:ext uri="{FF2B5EF4-FFF2-40B4-BE49-F238E27FC236}">
                <a16:creationId xmlns:a16="http://schemas.microsoft.com/office/drawing/2014/main" id="{0F029CEB-662F-5E42-A3EB-15B62BEC3351}"/>
              </a:ext>
            </a:extLst>
          </p:cNvPr>
          <p:cNvSpPr/>
          <p:nvPr/>
        </p:nvSpPr>
        <p:spPr>
          <a:xfrm>
            <a:off x="281891" y="3030583"/>
            <a:ext cx="3031665" cy="566692"/>
          </a:xfrm>
          <a:prstGeom prst="wedgeRoundRectCallout">
            <a:avLst>
              <a:gd name="adj1" fmla="val -28725"/>
              <a:gd name="adj2" fmla="val -819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최대 출신</a:t>
            </a:r>
          </a:p>
        </p:txBody>
      </p:sp>
      <p:sp>
        <p:nvSpPr>
          <p:cNvPr id="20" name="말풍선: 모서리가 둥근 사각형 15">
            <a:extLst>
              <a:ext uri="{FF2B5EF4-FFF2-40B4-BE49-F238E27FC236}">
                <a16:creationId xmlns:a16="http://schemas.microsoft.com/office/drawing/2014/main" id="{3A78FF71-0F74-714B-9E5C-CFE4C4E46432}"/>
              </a:ext>
            </a:extLst>
          </p:cNvPr>
          <p:cNvSpPr/>
          <p:nvPr/>
        </p:nvSpPr>
        <p:spPr>
          <a:xfrm>
            <a:off x="6195011" y="3048279"/>
            <a:ext cx="3031665" cy="566692"/>
          </a:xfrm>
          <a:prstGeom prst="wedgeRoundRectCallout">
            <a:avLst>
              <a:gd name="adj1" fmla="val -28725"/>
              <a:gd name="adj2" fmla="val -819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ko-KR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출신</a:t>
            </a:r>
          </a:p>
        </p:txBody>
      </p:sp>
    </p:spTree>
    <p:extLst>
      <p:ext uri="{BB962C8B-B14F-4D97-AF65-F5344CB8AC3E}">
        <p14:creationId xmlns:p14="http://schemas.microsoft.com/office/powerpoint/2010/main" val="9642746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01072-5E11-C242-86FC-BD99747D9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500062"/>
            <a:ext cx="113538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European LLVM Developers’ Meeting</a:t>
            </a:r>
            <a:r>
              <a:rPr lang="ko-KR" altLang="en-US" sz="4000" dirty="0"/>
              <a:t> </a:t>
            </a:r>
            <a:r>
              <a:rPr lang="en-US" altLang="ko-KR" sz="4000" dirty="0"/>
              <a:t>(</a:t>
            </a:r>
            <a:r>
              <a:rPr lang="en-US" altLang="ko-KR" sz="4000" dirty="0" err="1"/>
              <a:t>EuroLLVM</a:t>
            </a:r>
            <a:r>
              <a:rPr lang="en-US" altLang="ko-KR" sz="4000" dirty="0"/>
              <a:t>)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8890C-D35A-3D4B-9E68-74DC33370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1</a:t>
            </a:r>
            <a:r>
              <a:rPr lang="ko-KR" altLang="en-US" dirty="0"/>
              <a:t>년에 </a:t>
            </a:r>
            <a:r>
              <a:rPr lang="en-US" altLang="ko-KR" dirty="0"/>
              <a:t>2</a:t>
            </a:r>
            <a:r>
              <a:rPr lang="ko-KR" altLang="en-US" dirty="0"/>
              <a:t>번 열리는 </a:t>
            </a:r>
            <a:r>
              <a:rPr lang="en-US" altLang="ko-KR" dirty="0"/>
              <a:t>LLVM Developers’ Meeting </a:t>
            </a:r>
            <a:r>
              <a:rPr lang="ko-KR" altLang="en-US" dirty="0"/>
              <a:t>중 하나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</a:t>
            </a:r>
            <a:r>
              <a:rPr lang="ko-KR" altLang="en-US" dirty="0"/>
              <a:t>박 </a:t>
            </a:r>
            <a:r>
              <a:rPr lang="en-US" altLang="ko-KR" dirty="0"/>
              <a:t>2</a:t>
            </a:r>
            <a:r>
              <a:rPr lang="ko-KR" altLang="en-US" dirty="0"/>
              <a:t>일동안 다양한 출신의 프로그래머</a:t>
            </a:r>
            <a:r>
              <a:rPr lang="en-US" altLang="ko-KR" dirty="0"/>
              <a:t>/</a:t>
            </a:r>
            <a:r>
              <a:rPr lang="ko-KR" altLang="en-US" dirty="0"/>
              <a:t>연구자들이 참여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Tutorial / Tech Talk / </a:t>
            </a:r>
            <a:r>
              <a:rPr lang="en-US" dirty="0">
                <a:solidFill>
                  <a:schemeClr val="accent6"/>
                </a:solidFill>
              </a:rPr>
              <a:t>Student Research Competition(SRC) </a:t>
            </a:r>
            <a:r>
              <a:rPr lang="en-US" dirty="0"/>
              <a:t>/ ..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SRC: </a:t>
            </a:r>
            <a:r>
              <a:rPr lang="ko-KR" altLang="en-US" dirty="0"/>
              <a:t>총 </a:t>
            </a:r>
            <a:r>
              <a:rPr lang="en-US" altLang="ko-KR" dirty="0"/>
              <a:t>6</a:t>
            </a:r>
            <a:r>
              <a:rPr lang="ko-KR" altLang="en-US" dirty="0"/>
              <a:t>명의 발표가 서로 경합 </a:t>
            </a:r>
            <a:r>
              <a:rPr lang="en-US" altLang="ko-KR" dirty="0"/>
              <a:t>//</a:t>
            </a:r>
            <a:r>
              <a:rPr lang="ko-KR" altLang="en-US" dirty="0"/>
              <a:t> 이 주제로 </a:t>
            </a:r>
            <a:r>
              <a:rPr lang="en-US" altLang="ko-KR" dirty="0"/>
              <a:t>2</a:t>
            </a:r>
            <a:r>
              <a:rPr lang="ko-KR" altLang="en-US" dirty="0" err="1"/>
              <a:t>등상</a:t>
            </a:r>
            <a:r>
              <a:rPr lang="ko-KR" altLang="en-US" dirty="0"/>
              <a:t> 수상하였습니다 </a:t>
            </a:r>
            <a:r>
              <a:rPr lang="en-US" altLang="ko-KR" dirty="0">
                <a:sym typeface="Wingdings" pitchFamily="2" charset="2"/>
              </a:rPr>
              <a:t></a:t>
            </a:r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DEA6A-04A2-924B-98CB-FFBA4EF11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4401D-A11C-496A-8B2A-2D011F69093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24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F612CF-A2D7-4BDA-A636-D38128CBE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성능 문제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7375FE-E143-4D9F-8249-7F63FE86A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1382" y="1509769"/>
            <a:ext cx="11009236" cy="4392268"/>
          </a:xfrm>
        </p:spPr>
        <p:txBody>
          <a:bodyPr>
            <a:normAutofit/>
          </a:bodyPr>
          <a:lstStyle/>
          <a:p>
            <a:r>
              <a:rPr lang="en-US" altLang="ko-KR" b="1" dirty="0"/>
              <a:t>Cast elimination </a:t>
            </a:r>
            <a:r>
              <a:rPr lang="ko-KR" altLang="en-US" b="1" dirty="0"/>
              <a:t>은 많은 변환 연산을 지워준다</a:t>
            </a:r>
            <a:endParaRPr lang="en-US" altLang="ko-KR" b="1" dirty="0"/>
          </a:p>
          <a:p>
            <a:pPr lvl="1"/>
            <a:r>
              <a:rPr lang="en-US" altLang="ko-KR" sz="2400" dirty="0">
                <a:sym typeface="Wingdings" panose="05000000000000000000" pitchFamily="2" charset="2"/>
              </a:rPr>
              <a:t>13% of </a:t>
            </a:r>
            <a:r>
              <a:rPr lang="en-US" altLang="ko-KR" sz="2400" dirty="0" err="1">
                <a:sym typeface="Wingdings" panose="05000000000000000000" pitchFamily="2" charset="2"/>
              </a:rPr>
              <a:t>ptrtoints</a:t>
            </a:r>
            <a:r>
              <a:rPr lang="en-US" altLang="ko-KR" sz="2400" dirty="0">
                <a:sym typeface="Wingdings" panose="05000000000000000000" pitchFamily="2" charset="2"/>
              </a:rPr>
              <a:t>, 40% of </a:t>
            </a:r>
            <a:r>
              <a:rPr lang="en-US" altLang="ko-KR" sz="2400" dirty="0" err="1">
                <a:sym typeface="Wingdings" panose="05000000000000000000" pitchFamily="2" charset="2"/>
              </a:rPr>
              <a:t>inttoptrs</a:t>
            </a:r>
            <a:r>
              <a:rPr lang="en-US" altLang="ko-KR" sz="2400" dirty="0">
                <a:sym typeface="Wingdings" panose="05000000000000000000" pitchFamily="2" charset="2"/>
              </a:rPr>
              <a:t> from C/C++ benchmarks</a:t>
            </a:r>
            <a:r>
              <a:rPr lang="ko-KR" altLang="en-US" sz="2400" dirty="0">
                <a:sym typeface="Wingdings" panose="05000000000000000000" pitchFamily="2" charset="2"/>
              </a:rPr>
              <a:t> * </a:t>
            </a:r>
            <a:endParaRPr lang="en-US" altLang="ko-KR" sz="2800" dirty="0"/>
          </a:p>
          <a:p>
            <a:r>
              <a:rPr lang="en-US" altLang="ko-KR" b="1" dirty="0"/>
              <a:t>Cast elimination </a:t>
            </a:r>
            <a:r>
              <a:rPr lang="ko-KR" altLang="en-US" b="1" dirty="0"/>
              <a:t>을 끄면 다른 최적화에 영향이 있다</a:t>
            </a:r>
            <a:endParaRPr lang="en-US" altLang="ko-KR" b="1" dirty="0"/>
          </a:p>
          <a:p>
            <a:pPr lvl="1"/>
            <a:r>
              <a:rPr lang="en-US" altLang="ko-KR" sz="2400" dirty="0" err="1"/>
              <a:t>ptrtoint</a:t>
            </a:r>
            <a:r>
              <a:rPr lang="en-US" altLang="ko-KR" sz="2400" dirty="0"/>
              <a:t> makes variables escaped</a:t>
            </a:r>
          </a:p>
          <a:p>
            <a:pPr lvl="1"/>
            <a:r>
              <a:rPr lang="en-US" altLang="ko-KR" sz="2400" dirty="0" err="1"/>
              <a:t>inttoptr</a:t>
            </a:r>
            <a:r>
              <a:rPr lang="en-US" altLang="ko-KR" sz="2400" dirty="0"/>
              <a:t> is regarded as pointing to an unknown object</a:t>
            </a:r>
          </a:p>
          <a:p>
            <a:r>
              <a:rPr lang="en-US" altLang="ko-KR" b="1" dirty="0"/>
              <a:t>Cast elimination </a:t>
            </a:r>
            <a:r>
              <a:rPr lang="ko-KR" altLang="en-US" b="1" dirty="0" err="1"/>
              <a:t>를</a:t>
            </a:r>
            <a:r>
              <a:rPr lang="ko-KR" altLang="en-US" b="1" dirty="0"/>
              <a:t> 끄면 느려진다</a:t>
            </a:r>
            <a:endParaRPr lang="en-US" altLang="ko-KR" b="1" dirty="0"/>
          </a:p>
          <a:p>
            <a:pPr lvl="1"/>
            <a:r>
              <a:rPr lang="en-US" altLang="ko-KR" sz="2400" dirty="0">
                <a:sym typeface="Wingdings" panose="05000000000000000000" pitchFamily="2" charset="2"/>
              </a:rPr>
              <a:t>1% slowdown in </a:t>
            </a:r>
            <a:r>
              <a:rPr lang="en-US" altLang="ko-KR" sz="2400" dirty="0" err="1">
                <a:sym typeface="Wingdings" panose="05000000000000000000" pitchFamily="2" charset="2"/>
              </a:rPr>
              <a:t>perlbench_r</a:t>
            </a:r>
            <a:r>
              <a:rPr lang="en-US" altLang="ko-KR" sz="2400" dirty="0">
                <a:sym typeface="Wingdings" panose="05000000000000000000" pitchFamily="2" charset="2"/>
              </a:rPr>
              <a:t>, </a:t>
            </a:r>
            <a:r>
              <a:rPr lang="en-US" altLang="ko-KR" sz="2400" dirty="0" err="1">
                <a:sym typeface="Wingdings" panose="05000000000000000000" pitchFamily="2" charset="2"/>
              </a:rPr>
              <a:t>blender_r</a:t>
            </a:r>
            <a:endParaRPr lang="en-US" altLang="ko-KR" sz="2400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BBD223-9724-4300-989A-5EBA3D3C766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pPr/>
              <a:t>20</a:t>
            </a:fld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203201" y="6325077"/>
            <a:ext cx="4239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* SPEC2017rate + LLVM test-suite, -O3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76048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F612CF-A2D7-4BDA-A636-D38128CBE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우리의 해결책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7375FE-E143-4D9F-8249-7F63FE86A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1382" y="1509769"/>
            <a:ext cx="11009236" cy="439226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b="1" dirty="0"/>
              <a:t>처음부터 포인터</a:t>
            </a:r>
            <a:r>
              <a:rPr lang="en-US" altLang="ko-KR" b="1" dirty="0"/>
              <a:t>↔</a:t>
            </a:r>
            <a:r>
              <a:rPr lang="ko-KR" altLang="en-US" b="1" dirty="0"/>
              <a:t>정수 변환을 만들지 말자</a:t>
            </a:r>
            <a:endParaRPr lang="en-US" altLang="ko-KR" b="1" dirty="0"/>
          </a:p>
          <a:p>
            <a:pPr lvl="1"/>
            <a:r>
              <a:rPr lang="en-US" altLang="ko-KR" dirty="0"/>
              <a:t>86% of </a:t>
            </a:r>
            <a:r>
              <a:rPr lang="en-US" altLang="ko-KR" dirty="0" err="1"/>
              <a:t>Ptr↔Int</a:t>
            </a:r>
            <a:r>
              <a:rPr lang="en-US" altLang="ko-KR" dirty="0"/>
              <a:t> casts are introduced by LLVM, not by programmers</a:t>
            </a:r>
          </a:p>
          <a:p>
            <a:pPr lvl="2"/>
            <a:r>
              <a:rPr lang="en-US" altLang="ko-KR" dirty="0" err="1"/>
              <a:t>Ptr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Int casts are generated from pointer subtractions</a:t>
            </a:r>
          </a:p>
          <a:p>
            <a:pPr lvl="2"/>
            <a:r>
              <a:rPr lang="en-US" altLang="ko-KR" dirty="0"/>
              <a:t>Int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/>
              <a:t>Ptr</a:t>
            </a:r>
            <a:r>
              <a:rPr lang="en-US" altLang="ko-KR" dirty="0"/>
              <a:t> casts are from canonicalizing loads/stores as int types</a:t>
            </a:r>
          </a:p>
          <a:p>
            <a:pPr lvl="1"/>
            <a:r>
              <a:rPr lang="en-US" altLang="ko-KR" b="1" dirty="0"/>
              <a:t>How:</a:t>
            </a:r>
            <a:r>
              <a:rPr lang="en-US" altLang="ko-KR" dirty="0"/>
              <a:t> by introducing new features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b="1" dirty="0"/>
              <a:t>기존의 최적화를 조건적으로 허용하자</a:t>
            </a:r>
            <a:endParaRPr lang="en-US" altLang="ko-KR" b="1" dirty="0"/>
          </a:p>
          <a:p>
            <a:pPr lvl="1"/>
            <a:r>
              <a:rPr lang="en-US" altLang="ko-KR" b="1" dirty="0"/>
              <a:t>How:</a:t>
            </a:r>
            <a:r>
              <a:rPr lang="en-US" altLang="ko-KR" dirty="0"/>
              <a:t> by developing an analyzer to check such conditions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BBD223-9724-4300-989A-5EBA3D3C766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pPr/>
              <a:t>21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2871659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800" dirty="0"/>
              <a:t>포인터</a:t>
            </a:r>
            <a:r>
              <a:rPr lang="en-US" altLang="ko-KR" sz="4800" dirty="0">
                <a:sym typeface="Wingdings" panose="05000000000000000000" pitchFamily="2" charset="2"/>
              </a:rPr>
              <a:t></a:t>
            </a:r>
            <a:r>
              <a:rPr lang="ko-KR" altLang="en-US" sz="4800" dirty="0">
                <a:sym typeface="Wingdings" panose="05000000000000000000" pitchFamily="2" charset="2"/>
              </a:rPr>
              <a:t>정수</a:t>
            </a:r>
            <a:r>
              <a:rPr lang="en-US" altLang="ko-KR" sz="4800" dirty="0">
                <a:sym typeface="Wingdings" panose="05000000000000000000" pitchFamily="2" charset="2"/>
              </a:rPr>
              <a:t> </a:t>
            </a:r>
            <a:r>
              <a:rPr lang="ko-KR" altLang="en-US" sz="4800" dirty="0">
                <a:sym typeface="Wingdings" panose="05000000000000000000" pitchFamily="2" charset="2"/>
              </a:rPr>
              <a:t>변환을 줄이기 위해</a:t>
            </a:r>
            <a:r>
              <a:rPr lang="en-US" altLang="ko-KR" sz="4800" dirty="0"/>
              <a:t>:</a:t>
            </a:r>
            <a:br>
              <a:rPr lang="en-US" altLang="ko-KR" sz="4800" dirty="0"/>
            </a:br>
            <a:r>
              <a:rPr lang="ko-KR" altLang="en-US" sz="4800" dirty="0"/>
              <a:t>포인터 뺄셈 연산 도입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9DF9A5-AB50-4688-B052-3858F841CCE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pPr/>
              <a:t>22</a:t>
            </a:fld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6637496" y="2380023"/>
            <a:ext cx="4814540" cy="15696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3200" dirty="0" err="1">
                <a:latin typeface="Consolas" panose="020B0609020204030204" pitchFamily="49" charset="0"/>
              </a:rPr>
              <a:t>i</a:t>
            </a:r>
            <a:r>
              <a:rPr lang="en-US" altLang="ko-KR" sz="3200" dirty="0">
                <a:latin typeface="Consolas" panose="020B0609020204030204" pitchFamily="49" charset="0"/>
              </a:rPr>
              <a:t> = </a:t>
            </a:r>
            <a:r>
              <a:rPr lang="en-US" altLang="ko-KR" sz="3200" dirty="0" err="1">
                <a:solidFill>
                  <a:srgbClr val="FF0000"/>
                </a:solidFill>
                <a:latin typeface="Consolas" panose="020B0609020204030204" pitchFamily="49" charset="0"/>
              </a:rPr>
              <a:t>psub</a:t>
            </a:r>
            <a:r>
              <a:rPr lang="en-US" altLang="ko-KR" sz="3200" dirty="0">
                <a:latin typeface="Consolas" panose="020B0609020204030204" pitchFamily="49" charset="0"/>
              </a:rPr>
              <a:t> p, q</a:t>
            </a:r>
          </a:p>
          <a:p>
            <a:endParaRPr lang="en-US" altLang="ko-K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526660" y="4591568"/>
                <a:ext cx="8770797" cy="18610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3600" b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psub</a:t>
                </a:r>
                <a:r>
                  <a:rPr lang="en-US" altLang="ko-KR" sz="3600" b="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altLang="ko-KR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 </m:t>
                    </m:r>
                    <m:r>
                      <a:rPr lang="en-US" altLang="ko-KR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  <m:r>
                      <a:rPr lang="en-US" altLang="ko-KR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≝</m:t>
                    </m:r>
                    <m:d>
                      <m:dPr>
                        <m:begChr m:val="{"/>
                        <m:endChr m:val=""/>
                        <m:ctrlPr>
                          <a:rPr lang="en-US" altLang="ko-KR" sz="3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3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eqArrPr>
                          <m:e>
                            <m:r>
                              <a:rPr lang="en-US" altLang="ko-KR" sz="3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𝑝</m:t>
                            </m:r>
                            <m:r>
                              <a:rPr lang="en-US" altLang="ko-KR" sz="3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r>
                              <a:rPr lang="en-US" altLang="ko-KR" sz="3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𝑞</m:t>
                            </m:r>
                          </m:e>
                          <m:e/>
                          <m:e/>
                        </m:eqArr>
                      </m:e>
                    </m:d>
                  </m:oMath>
                </a14:m>
                <a:endParaRPr lang="en-US" altLang="ko-KR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60" y="4591568"/>
                <a:ext cx="8770797" cy="1861022"/>
              </a:xfrm>
              <a:prstGeom prst="rect">
                <a:avLst/>
              </a:prstGeom>
              <a:blipFill>
                <a:blip r:embed="rId3"/>
                <a:stretch>
                  <a:fillRect l="-5925" t="-220408" b="-313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>
            <a:extLst>
              <a:ext uri="{FF2B5EF4-FFF2-40B4-BE49-F238E27FC236}">
                <a16:creationId xmlns:a16="http://schemas.microsoft.com/office/drawing/2014/main" id="{F62B52A7-52DE-4F09-9F7B-47328FCA1388}"/>
              </a:ext>
            </a:extLst>
          </p:cNvPr>
          <p:cNvSpPr/>
          <p:nvPr/>
        </p:nvSpPr>
        <p:spPr>
          <a:xfrm>
            <a:off x="741283" y="2380023"/>
            <a:ext cx="5017745" cy="15696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Consolas" panose="020B0609020204030204" pitchFamily="49" charset="0"/>
              </a:rPr>
              <a:t> </a:t>
            </a:r>
            <a:r>
              <a:rPr lang="en-US" altLang="ko-KR" sz="3200" dirty="0" err="1">
                <a:latin typeface="Consolas" panose="020B0609020204030204" pitchFamily="49" charset="0"/>
              </a:rPr>
              <a:t>ip</a:t>
            </a:r>
            <a:r>
              <a:rPr lang="en-US" altLang="ko-KR" sz="3200" dirty="0">
                <a:latin typeface="Consolas" panose="020B0609020204030204" pitchFamily="49" charset="0"/>
              </a:rPr>
              <a:t> = </a:t>
            </a:r>
            <a:r>
              <a:rPr lang="en-US" altLang="ko-KR" sz="3200" dirty="0" err="1">
                <a:latin typeface="Consolas" panose="020B0609020204030204" pitchFamily="49" charset="0"/>
              </a:rPr>
              <a:t>ptrtoint</a:t>
            </a:r>
            <a:r>
              <a:rPr lang="en-US" altLang="ko-KR" sz="3200" dirty="0">
                <a:latin typeface="Consolas" panose="020B0609020204030204" pitchFamily="49" charset="0"/>
              </a:rPr>
              <a:t> p</a:t>
            </a:r>
          </a:p>
          <a:p>
            <a:r>
              <a:rPr lang="en-US" altLang="ko-KR" sz="3200" dirty="0">
                <a:latin typeface="Consolas" panose="020B0609020204030204" pitchFamily="49" charset="0"/>
              </a:rPr>
              <a:t> </a:t>
            </a:r>
            <a:r>
              <a:rPr lang="en-US" altLang="ko-KR" sz="3200" dirty="0" err="1">
                <a:latin typeface="Consolas" panose="020B0609020204030204" pitchFamily="49" charset="0"/>
              </a:rPr>
              <a:t>iq</a:t>
            </a:r>
            <a:r>
              <a:rPr lang="en-US" altLang="ko-KR" sz="3200" dirty="0">
                <a:latin typeface="Consolas" panose="020B0609020204030204" pitchFamily="49" charset="0"/>
              </a:rPr>
              <a:t> = </a:t>
            </a:r>
            <a:r>
              <a:rPr lang="en-US" altLang="ko-KR" sz="3200" dirty="0" err="1">
                <a:latin typeface="Consolas" panose="020B0609020204030204" pitchFamily="49" charset="0"/>
              </a:rPr>
              <a:t>ptrtoint</a:t>
            </a:r>
            <a:r>
              <a:rPr lang="en-US" altLang="ko-KR" sz="3200" dirty="0">
                <a:latin typeface="Consolas" panose="020B0609020204030204" pitchFamily="49" charset="0"/>
              </a:rPr>
              <a:t> q</a:t>
            </a:r>
          </a:p>
          <a:p>
            <a:r>
              <a:rPr lang="en-US" altLang="ko-KR" sz="3200" dirty="0">
                <a:latin typeface="Consolas" panose="020B0609020204030204" pitchFamily="49" charset="0"/>
              </a:rPr>
              <a:t> </a:t>
            </a:r>
            <a:r>
              <a:rPr lang="en-US" altLang="ko-KR" sz="3200" dirty="0" err="1">
                <a:latin typeface="Consolas" panose="020B0609020204030204" pitchFamily="49" charset="0"/>
              </a:rPr>
              <a:t>i</a:t>
            </a:r>
            <a:r>
              <a:rPr lang="en-US" altLang="ko-KR" sz="3200" dirty="0">
                <a:latin typeface="Consolas" panose="020B0609020204030204" pitchFamily="49" charset="0"/>
              </a:rPr>
              <a:t> = </a:t>
            </a:r>
            <a:r>
              <a:rPr lang="en-US" altLang="ko-KR" sz="3200" dirty="0" err="1">
                <a:latin typeface="Consolas" panose="020B0609020204030204" pitchFamily="49" charset="0"/>
              </a:rPr>
              <a:t>ip</a:t>
            </a:r>
            <a:r>
              <a:rPr lang="en-US" altLang="ko-KR" sz="3200" dirty="0">
                <a:latin typeface="Consolas" panose="020B0609020204030204" pitchFamily="49" charset="0"/>
              </a:rPr>
              <a:t> - </a:t>
            </a:r>
            <a:r>
              <a:rPr lang="en-US" altLang="ko-KR" sz="3200" dirty="0" err="1">
                <a:latin typeface="Consolas" panose="020B0609020204030204" pitchFamily="49" charset="0"/>
              </a:rPr>
              <a:t>iq</a:t>
            </a:r>
            <a:endParaRPr lang="en-US" altLang="ko-KR" sz="3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0AD482-D1B5-4626-85FA-F31BDE0F705E}"/>
              </a:ext>
            </a:extLst>
          </p:cNvPr>
          <p:cNvSpPr txBox="1"/>
          <p:nvPr/>
        </p:nvSpPr>
        <p:spPr>
          <a:xfrm>
            <a:off x="1537555" y="1914915"/>
            <a:ext cx="3537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 Fix (Uses </a:t>
            </a:r>
            <a:r>
              <a:rPr lang="en-US" altLang="ko-KR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ptrtoint</a:t>
            </a: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R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26B2C1-4D8B-4FB8-BBFA-BE76B2C34EED}"/>
              </a:ext>
            </a:extLst>
          </p:cNvPr>
          <p:cNvSpPr txBox="1"/>
          <p:nvPr/>
        </p:nvSpPr>
        <p:spPr>
          <a:xfrm>
            <a:off x="7589815" y="1914915"/>
            <a:ext cx="2976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Fix (Uses </a:t>
            </a:r>
            <a:r>
              <a:rPr lang="en-US" altLang="ko-KR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psub</a:t>
            </a: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R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28AC30A-A31E-1042-8E80-5D9B20C1455F}"/>
                  </a:ext>
                </a:extLst>
              </p:cNvPr>
              <p:cNvSpPr/>
              <p:nvPr/>
            </p:nvSpPr>
            <p:spPr>
              <a:xfrm>
                <a:off x="5444480" y="4528554"/>
                <a:ext cx="6228412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𝑝𝑟𝑜𝑣</m:t>
                    </m:r>
                    <m:d>
                      <m:d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</m:d>
                    <m:r>
                      <a:rPr lang="en-US" altLang="ko-KR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𝑝𝑟𝑜𝑣</m:t>
                    </m:r>
                    <m:d>
                      <m:d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𝑞</m:t>
                        </m:r>
                      </m:e>
                    </m:d>
                    <m:r>
                      <a:rPr lang="en-US" altLang="ko-KR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∨</m:t>
                    </m:r>
                  </m:oMath>
                </a14:m>
                <a:br>
                  <a:rPr lang="en-US" altLang="ko-KR" sz="2800" b="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28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𝑝𝑟𝑜𝑣</m:t>
                    </m:r>
                    <m:d>
                      <m:d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</m:d>
                    <m:r>
                      <a:rPr lang="en-US" altLang="ko-KR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</m:oMath>
                </a14:m>
                <a:r>
                  <a:rPr lang="en-US" altLang="ko-KR" sz="2800" b="0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full</a:t>
                </a:r>
                <a14:m>
                  <m:oMath xmlns:m="http://schemas.openxmlformats.org/officeDocument/2006/math">
                    <m:r>
                      <a:rPr lang="en-US" altLang="ko-KR" sz="28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ko-KR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∨</m:t>
                    </m:r>
                    <m:r>
                      <a:rPr lang="en-US" altLang="ko-KR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𝑝𝑟𝑜𝑣</m:t>
                    </m:r>
                    <m:d>
                      <m:dPr>
                        <m:ctrlPr>
                          <a:rPr lang="en-US" altLang="ko-KR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𝑞</m:t>
                        </m:r>
                      </m:e>
                    </m:d>
                    <m:r>
                      <a:rPr lang="en-US" altLang="ko-KR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altLang="ko-KR" sz="2800" b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2800" b="0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full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28AC30A-A31E-1042-8E80-5D9B20C145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480" y="4528554"/>
                <a:ext cx="6228412" cy="954107"/>
              </a:xfrm>
              <a:prstGeom prst="rect">
                <a:avLst/>
              </a:prstGeom>
              <a:blipFill>
                <a:blip r:embed="rId4"/>
                <a:stretch>
                  <a:fillRect l="-2037" t="-657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930D652C-2C7E-804C-B9F3-AFAA3DDAD49E}"/>
              </a:ext>
            </a:extLst>
          </p:cNvPr>
          <p:cNvSpPr/>
          <p:nvPr/>
        </p:nvSpPr>
        <p:spPr>
          <a:xfrm>
            <a:off x="5444480" y="5800008"/>
            <a:ext cx="18288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Otherwise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0ECCA0-00F4-D144-B33B-8599946366AB}"/>
              </a:ext>
            </a:extLst>
          </p:cNvPr>
          <p:cNvSpPr/>
          <p:nvPr/>
        </p:nvSpPr>
        <p:spPr>
          <a:xfrm>
            <a:off x="3491576" y="5738453"/>
            <a:ext cx="17043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poison</a:t>
            </a:r>
          </a:p>
        </p:txBody>
      </p:sp>
    </p:spTree>
    <p:extLst>
      <p:ext uri="{BB962C8B-B14F-4D97-AF65-F5344CB8AC3E}">
        <p14:creationId xmlns:p14="http://schemas.microsoft.com/office/powerpoint/2010/main" val="410517436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800" dirty="0"/>
              <a:t>정수</a:t>
            </a:r>
            <a:r>
              <a:rPr lang="en-US" altLang="ko-KR" sz="4800" dirty="0">
                <a:sym typeface="Wingdings" panose="05000000000000000000" pitchFamily="2" charset="2"/>
              </a:rPr>
              <a:t></a:t>
            </a:r>
            <a:r>
              <a:rPr lang="ko-KR" altLang="en-US" sz="4800" dirty="0">
                <a:sym typeface="Wingdings" panose="05000000000000000000" pitchFamily="2" charset="2"/>
              </a:rPr>
              <a:t>포인터</a:t>
            </a:r>
            <a:r>
              <a:rPr lang="en-US" altLang="ko-KR" sz="4800" dirty="0">
                <a:sym typeface="Wingdings" panose="05000000000000000000" pitchFamily="2" charset="2"/>
              </a:rPr>
              <a:t> </a:t>
            </a:r>
            <a:r>
              <a:rPr lang="ko-KR" altLang="en-US" sz="4800" dirty="0">
                <a:sym typeface="Wingdings" panose="05000000000000000000" pitchFamily="2" charset="2"/>
              </a:rPr>
              <a:t>변환을 줄이기 위해</a:t>
            </a:r>
            <a:r>
              <a:rPr lang="en-US" altLang="ko-KR" sz="4800" dirty="0"/>
              <a:t>:</a:t>
            </a:r>
            <a:br>
              <a:rPr lang="en-US" altLang="ko-KR" sz="4800" dirty="0"/>
            </a:br>
            <a:r>
              <a:rPr lang="en-US" altLang="ko-KR" sz="4800" dirty="0"/>
              <a:t>load/store</a:t>
            </a:r>
            <a:r>
              <a:rPr lang="ko-KR" altLang="en-US" sz="4800" dirty="0"/>
              <a:t>의 일반화 멈춤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572A0D-58A7-4404-9E6D-C36C1A69CF3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pPr/>
              <a:t>23</a:t>
            </a:fld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917105" y="3814780"/>
            <a:ext cx="4152735" cy="9541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Consolas" panose="020B0609020204030204" pitchFamily="49" charset="0"/>
              </a:rPr>
              <a:t> v = load i64* p</a:t>
            </a:r>
          </a:p>
          <a:p>
            <a:r>
              <a:rPr lang="en-US" altLang="ko-KR" sz="2800" dirty="0">
                <a:latin typeface="Consolas" panose="020B0609020204030204" pitchFamily="49" charset="0"/>
              </a:rPr>
              <a:t> v2= load i8** p</a:t>
            </a:r>
            <a:endParaRPr lang="en-US" altLang="ko-KR" sz="2800" dirty="0"/>
          </a:p>
        </p:txBody>
      </p:sp>
      <p:sp>
        <p:nvSpPr>
          <p:cNvPr id="7" name="직사각형 6"/>
          <p:cNvSpPr/>
          <p:nvPr/>
        </p:nvSpPr>
        <p:spPr>
          <a:xfrm>
            <a:off x="917105" y="5370970"/>
            <a:ext cx="4152734" cy="9541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Consolas" panose="020B0609020204030204" pitchFamily="49" charset="0"/>
              </a:rPr>
              <a:t> v = load i64* p</a:t>
            </a:r>
          </a:p>
          <a:p>
            <a:r>
              <a:rPr lang="en-US" altLang="ko-KR" sz="2800" dirty="0">
                <a:latin typeface="Consolas" panose="020B0609020204030204" pitchFamily="49" charset="0"/>
              </a:rPr>
              <a:t> v2= </a:t>
            </a:r>
            <a:r>
              <a:rPr lang="en-US" altLang="ko-KR" sz="2800" dirty="0" err="1">
                <a:solidFill>
                  <a:srgbClr val="FF0000"/>
                </a:solidFill>
                <a:latin typeface="Consolas" panose="020B0609020204030204" pitchFamily="49" charset="0"/>
              </a:rPr>
              <a:t>inttoptr</a:t>
            </a:r>
            <a:r>
              <a:rPr lang="en-US" altLang="ko-KR" sz="2800" dirty="0">
                <a:latin typeface="Consolas" panose="020B0609020204030204" pitchFamily="49" charset="0"/>
              </a:rPr>
              <a:t> v</a:t>
            </a:r>
            <a:endParaRPr lang="en-US" altLang="ko-KR" sz="2800" dirty="0"/>
          </a:p>
        </p:txBody>
      </p:sp>
      <p:sp>
        <p:nvSpPr>
          <p:cNvPr id="8" name="화살표: 오른쪽 6">
            <a:extLst>
              <a:ext uri="{FF2B5EF4-FFF2-40B4-BE49-F238E27FC236}">
                <a16:creationId xmlns:a16="http://schemas.microsoft.com/office/drawing/2014/main" id="{DBC8624C-5B3C-4690-B9A0-FBCAE653B456}"/>
              </a:ext>
            </a:extLst>
          </p:cNvPr>
          <p:cNvSpPr/>
          <p:nvPr/>
        </p:nvSpPr>
        <p:spPr>
          <a:xfrm rot="5400000">
            <a:off x="2671928" y="3087815"/>
            <a:ext cx="456325" cy="824138"/>
          </a:xfrm>
          <a:prstGeom prst="rightArrow">
            <a:avLst/>
          </a:prstGeom>
          <a:solidFill>
            <a:schemeClr val="bg1"/>
          </a:solidFill>
          <a:ln w="190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A0F2E1-5784-4BEA-8385-7280577A4EE0}"/>
              </a:ext>
            </a:extLst>
          </p:cNvPr>
          <p:cNvSpPr/>
          <p:nvPr/>
        </p:nvSpPr>
        <p:spPr>
          <a:xfrm>
            <a:off x="0" y="6463644"/>
            <a:ext cx="3236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https://godbolt.org/z/y48Mkt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C98AA86-843A-4528-B28B-9F079D1ACE7E}"/>
              </a:ext>
            </a:extLst>
          </p:cNvPr>
          <p:cNvSpPr/>
          <p:nvPr/>
        </p:nvSpPr>
        <p:spPr>
          <a:xfrm>
            <a:off x="917105" y="2258590"/>
            <a:ext cx="4152735" cy="9541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Consolas" panose="020B0609020204030204" pitchFamily="49" charset="0"/>
              </a:rPr>
              <a:t> v = load </a:t>
            </a:r>
            <a:r>
              <a:rPr lang="en-US" altLang="ko-KR" sz="2800" dirty="0">
                <a:solidFill>
                  <a:srgbClr val="FF0000"/>
                </a:solidFill>
                <a:latin typeface="Consolas" panose="020B0609020204030204" pitchFamily="49" charset="0"/>
              </a:rPr>
              <a:t>i8</a:t>
            </a:r>
            <a:r>
              <a:rPr lang="en-US" altLang="ko-KR" sz="2800" dirty="0">
                <a:latin typeface="Consolas" panose="020B0609020204030204" pitchFamily="49" charset="0"/>
              </a:rPr>
              <a:t>** p</a:t>
            </a:r>
          </a:p>
          <a:p>
            <a:r>
              <a:rPr lang="en-US" altLang="ko-KR" sz="2800" dirty="0">
                <a:latin typeface="Consolas" panose="020B0609020204030204" pitchFamily="49" charset="0"/>
              </a:rPr>
              <a:t> v2= load i8** p</a:t>
            </a:r>
            <a:endParaRPr lang="en-US" altLang="ko-KR" sz="2800" dirty="0"/>
          </a:p>
        </p:txBody>
      </p:sp>
      <p:sp>
        <p:nvSpPr>
          <p:cNvPr id="10" name="화살표: 오른쪽 6">
            <a:extLst>
              <a:ext uri="{FF2B5EF4-FFF2-40B4-BE49-F238E27FC236}">
                <a16:creationId xmlns:a16="http://schemas.microsoft.com/office/drawing/2014/main" id="{8C3701E8-448D-4A98-A89F-11CEEFE1A34A}"/>
              </a:ext>
            </a:extLst>
          </p:cNvPr>
          <p:cNvSpPr/>
          <p:nvPr/>
        </p:nvSpPr>
        <p:spPr>
          <a:xfrm rot="5400000">
            <a:off x="2671928" y="4647323"/>
            <a:ext cx="456325" cy="824138"/>
          </a:xfrm>
          <a:prstGeom prst="rightArrow">
            <a:avLst/>
          </a:prstGeom>
          <a:solidFill>
            <a:schemeClr val="bg1"/>
          </a:solidFill>
          <a:ln w="190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1D6FF2-ECE4-0649-87FB-6EA382C89E17}"/>
              </a:ext>
            </a:extLst>
          </p:cNvPr>
          <p:cNvSpPr txBox="1"/>
          <p:nvPr/>
        </p:nvSpPr>
        <p:spPr>
          <a:xfrm>
            <a:off x="3436804" y="3099871"/>
            <a:ext cx="5105885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b="1" dirty="0"/>
              <a:t>Use ‘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d64</a:t>
            </a:r>
            <a:r>
              <a:rPr lang="en-US" sz="2800" b="1" dirty="0"/>
              <a:t>’ (data type) instead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69CBC76-B41B-414F-90EE-7400939254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744593"/>
              </p:ext>
            </p:extLst>
          </p:nvPr>
        </p:nvGraphicFramePr>
        <p:xfrm>
          <a:off x="5263664" y="3702461"/>
          <a:ext cx="6533665" cy="1981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44497">
                  <a:extLst>
                    <a:ext uri="{9D8B030D-6E8A-4147-A177-3AD203B41FA5}">
                      <a16:colId xmlns:a16="http://schemas.microsoft.com/office/drawing/2014/main" val="900351697"/>
                    </a:ext>
                  </a:extLst>
                </a:gridCol>
                <a:gridCol w="2311501">
                  <a:extLst>
                    <a:ext uri="{9D8B030D-6E8A-4147-A177-3AD203B41FA5}">
                      <a16:colId xmlns:a16="http://schemas.microsoft.com/office/drawing/2014/main" val="2336659193"/>
                    </a:ext>
                  </a:extLst>
                </a:gridCol>
                <a:gridCol w="3377667">
                  <a:extLst>
                    <a:ext uri="{9D8B030D-6E8A-4147-A177-3AD203B41FA5}">
                      <a16:colId xmlns:a16="http://schemas.microsoft.com/office/drawing/2014/main" val="658164870"/>
                    </a:ext>
                  </a:extLst>
                </a:gridCol>
              </a:tblGrid>
              <a:tr h="403391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출신을</a:t>
                      </a:r>
                      <a:br>
                        <a:rPr lang="en-US" altLang="ko-KR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ko-KR" altLang="en-US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기억하는가</a:t>
                      </a:r>
                      <a:r>
                        <a:rPr lang="en-US" altLang="ko-KR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정수 연산을</a:t>
                      </a:r>
                      <a:br>
                        <a:rPr lang="en-US" altLang="ko-KR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ko-KR" altLang="en-US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지원하는가</a:t>
                      </a:r>
                      <a:r>
                        <a:rPr lang="en-US" altLang="ko-KR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704884"/>
                  </a:ext>
                </a:extLst>
              </a:tr>
              <a:tr h="230509"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d64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예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아니오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718391"/>
                  </a:ext>
                </a:extLst>
              </a:tr>
              <a:tr h="352561"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i64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아니오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예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723099"/>
                  </a:ext>
                </a:extLst>
              </a:tr>
            </a:tbl>
          </a:graphicData>
        </a:graphic>
      </p:graphicFrame>
      <p:sp>
        <p:nvSpPr>
          <p:cNvPr id="14" name="Down Arrow 13">
            <a:extLst>
              <a:ext uri="{FF2B5EF4-FFF2-40B4-BE49-F238E27FC236}">
                <a16:creationId xmlns:a16="http://schemas.microsoft.com/office/drawing/2014/main" id="{2CB559C1-6D83-8747-8E3B-DC3D94540A85}"/>
              </a:ext>
            </a:extLst>
          </p:cNvPr>
          <p:cNvSpPr/>
          <p:nvPr/>
        </p:nvSpPr>
        <p:spPr>
          <a:xfrm rot="1714127">
            <a:off x="3149902" y="3534119"/>
            <a:ext cx="651727" cy="4287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곱셈 기호 23">
            <a:extLst>
              <a:ext uri="{FF2B5EF4-FFF2-40B4-BE49-F238E27FC236}">
                <a16:creationId xmlns:a16="http://schemas.microsoft.com/office/drawing/2014/main" id="{EB58A6EA-65FE-124E-84D3-42A351B2C374}"/>
              </a:ext>
            </a:extLst>
          </p:cNvPr>
          <p:cNvSpPr/>
          <p:nvPr/>
        </p:nvSpPr>
        <p:spPr>
          <a:xfrm>
            <a:off x="2294196" y="2916497"/>
            <a:ext cx="1199068" cy="1192695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F59FD4-D049-FE4E-90AA-D3127C837D3D}"/>
              </a:ext>
            </a:extLst>
          </p:cNvPr>
          <p:cNvSpPr txBox="1"/>
          <p:nvPr/>
        </p:nvSpPr>
        <p:spPr>
          <a:xfrm>
            <a:off x="5872269" y="5789227"/>
            <a:ext cx="53164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Unlike cast between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ptr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d64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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b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preserves provenance.</a:t>
            </a:r>
          </a:p>
        </p:txBody>
      </p:sp>
    </p:spTree>
    <p:extLst>
      <p:ext uri="{BB962C8B-B14F-4D97-AF65-F5344CB8AC3E}">
        <p14:creationId xmlns:p14="http://schemas.microsoft.com/office/powerpoint/2010/main" val="16222122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  <p:bldP spid="17" grpId="0" animBg="1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F0470-6DE9-4EAB-AEEC-6F724F94E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800" dirty="0"/>
              <a:t>부분적으로 최적화 허용하기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524F52-85E6-4502-8AC5-E45CE798D73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5716673" y="6509743"/>
            <a:ext cx="270499" cy="266900"/>
          </a:xfrm>
        </p:spPr>
        <p:txBody>
          <a:bodyPr/>
          <a:lstStyle/>
          <a:p>
            <a:fld id="{86CB4B4D-7CA3-9044-876B-883B54F8677D}" type="slidenum">
              <a:rPr lang="en-US" altLang="ko-KR" smtClean="0"/>
              <a:pPr/>
              <a:t>24</a:t>
            </a:fld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D13393-3FFB-430A-B7F3-2226DA4C9FB7}"/>
              </a:ext>
            </a:extLst>
          </p:cNvPr>
          <p:cNvSpPr/>
          <p:nvPr/>
        </p:nvSpPr>
        <p:spPr>
          <a:xfrm>
            <a:off x="490426" y="2414388"/>
            <a:ext cx="5226247" cy="954107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2800" dirty="0">
                <a:latin typeface="Consolas" panose="020B0609020204030204" pitchFamily="49" charset="0"/>
              </a:rPr>
              <a:t>p2 = </a:t>
            </a:r>
            <a:r>
              <a:rPr lang="en-US" altLang="ko-KR" sz="2800" dirty="0" err="1">
                <a:latin typeface="Consolas" panose="020B0609020204030204" pitchFamily="49" charset="0"/>
              </a:rPr>
              <a:t>inttoptr</a:t>
            </a:r>
            <a:r>
              <a:rPr lang="en-US" altLang="ko-KR" sz="2800" dirty="0">
                <a:latin typeface="Consolas" panose="020B0609020204030204" pitchFamily="49" charset="0"/>
              </a:rPr>
              <a:t>(</a:t>
            </a:r>
            <a:r>
              <a:rPr lang="en-US" altLang="ko-KR" sz="2800" dirty="0" err="1">
                <a:latin typeface="Consolas" panose="020B0609020204030204" pitchFamily="49" charset="0"/>
              </a:rPr>
              <a:t>ptrtoint</a:t>
            </a:r>
            <a:r>
              <a:rPr lang="en-US" altLang="ko-KR" sz="2800" dirty="0">
                <a:latin typeface="Consolas" panose="020B0609020204030204" pitchFamily="49" charset="0"/>
              </a:rPr>
              <a:t> p)</a:t>
            </a:r>
          </a:p>
          <a:p>
            <a:r>
              <a:rPr lang="en-US" altLang="ko-KR" sz="2800" dirty="0">
                <a:latin typeface="Consolas" panose="020B0609020204030204" pitchFamily="49" charset="0"/>
              </a:rPr>
              <a:t>c  = </a:t>
            </a:r>
            <a:r>
              <a:rPr lang="en-US" altLang="ko-KR" sz="2800" dirty="0" err="1">
                <a:latin typeface="Consolas" panose="020B0609020204030204" pitchFamily="49" charset="0"/>
              </a:rPr>
              <a:t>icmp</a:t>
            </a:r>
            <a:r>
              <a:rPr lang="en-US" altLang="ko-KR" sz="2800" dirty="0">
                <a:latin typeface="Consolas" panose="020B0609020204030204" pitchFamily="49" charset="0"/>
              </a:rPr>
              <a:t> </a:t>
            </a:r>
            <a:r>
              <a:rPr lang="en-US" altLang="ko-KR" sz="2800" dirty="0" err="1">
                <a:latin typeface="Consolas" panose="020B0609020204030204" pitchFamily="49" charset="0"/>
              </a:rPr>
              <a:t>eq</a:t>
            </a:r>
            <a:r>
              <a:rPr lang="en-US" altLang="ko-KR" sz="2800" dirty="0">
                <a:latin typeface="Consolas" panose="020B0609020204030204" pitchFamily="49" charset="0"/>
              </a:rPr>
              <a:t>/ne p2, q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1277A39-47E9-4214-A0A0-3AD43DF79D44}"/>
              </a:ext>
            </a:extLst>
          </p:cNvPr>
          <p:cNvSpPr/>
          <p:nvPr/>
        </p:nvSpPr>
        <p:spPr>
          <a:xfrm>
            <a:off x="6753216" y="2404849"/>
            <a:ext cx="4798316" cy="954107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altLang="ko-KR" sz="2800" dirty="0">
              <a:latin typeface="Consolas" panose="020B0609020204030204" pitchFamily="49" charset="0"/>
            </a:endParaRPr>
          </a:p>
          <a:p>
            <a:r>
              <a:rPr lang="en-US" altLang="ko-KR" sz="2800" dirty="0">
                <a:latin typeface="Consolas" panose="020B0609020204030204" pitchFamily="49" charset="0"/>
              </a:rPr>
              <a:t>c  = </a:t>
            </a:r>
            <a:r>
              <a:rPr lang="en-US" altLang="ko-KR" sz="2800" dirty="0" err="1">
                <a:latin typeface="Consolas" panose="020B0609020204030204" pitchFamily="49" charset="0"/>
              </a:rPr>
              <a:t>icmp</a:t>
            </a:r>
            <a:r>
              <a:rPr lang="en-US" altLang="ko-KR" sz="2800" dirty="0">
                <a:latin typeface="Consolas" panose="020B0609020204030204" pitchFamily="49" charset="0"/>
              </a:rPr>
              <a:t> </a:t>
            </a:r>
            <a:r>
              <a:rPr lang="en-US" altLang="ko-KR" sz="2800" dirty="0" err="1">
                <a:latin typeface="Consolas" panose="020B0609020204030204" pitchFamily="49" charset="0"/>
              </a:rPr>
              <a:t>eq</a:t>
            </a:r>
            <a:r>
              <a:rPr lang="en-US" altLang="ko-KR" sz="2800" dirty="0">
                <a:latin typeface="Consolas" panose="020B0609020204030204" pitchFamily="49" charset="0"/>
              </a:rPr>
              <a:t>/ne p, q</a:t>
            </a:r>
            <a:endParaRPr lang="ko-KR" alt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BC8624C-5B3C-4690-B9A0-FBCAE653B456}"/>
              </a:ext>
            </a:extLst>
          </p:cNvPr>
          <p:cNvSpPr/>
          <p:nvPr/>
        </p:nvSpPr>
        <p:spPr>
          <a:xfrm>
            <a:off x="5985069" y="2670806"/>
            <a:ext cx="499751" cy="523220"/>
          </a:xfrm>
          <a:prstGeom prst="rightArrow">
            <a:avLst/>
          </a:prstGeom>
          <a:solidFill>
            <a:schemeClr val="bg1"/>
          </a:solidFill>
          <a:ln w="190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03597" y="6362293"/>
            <a:ext cx="11635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More examples &amp; descriptions are listed at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https://github.com/aqjune/eurollvm19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0550C3-01B0-8A4E-86E1-59B207B35F33}"/>
              </a:ext>
            </a:extLst>
          </p:cNvPr>
          <p:cNvSpPr/>
          <p:nvPr/>
        </p:nvSpPr>
        <p:spPr>
          <a:xfrm>
            <a:off x="399168" y="1881629"/>
            <a:ext cx="86914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Consolas" panose="020B0609020204030204" pitchFamily="49" charset="0"/>
              </a:rPr>
              <a:t>// p </a:t>
            </a:r>
            <a:r>
              <a:rPr lang="ko-KR" altLang="en-US" sz="2800" dirty="0">
                <a:latin typeface="Consolas" panose="020B0609020204030204" pitchFamily="49" charset="0"/>
              </a:rPr>
              <a:t>와</a:t>
            </a:r>
            <a:r>
              <a:rPr lang="en-US" altLang="ko-KR" sz="2800" dirty="0">
                <a:latin typeface="Consolas" panose="020B0609020204030204" pitchFamily="49" charset="0"/>
              </a:rPr>
              <a:t> q </a:t>
            </a:r>
            <a:r>
              <a:rPr lang="ko-KR" altLang="en-US" sz="2800" dirty="0">
                <a:latin typeface="Consolas" panose="020B0609020204030204" pitchFamily="49" charset="0"/>
              </a:rPr>
              <a:t>는 같은 출신일 때</a:t>
            </a:r>
            <a:endParaRPr lang="en-US" altLang="ko-KR" sz="2800" dirty="0">
              <a:latin typeface="Consolas" panose="020B0609020204030204" pitchFamily="49" charset="0"/>
            </a:endParaRPr>
          </a:p>
        </p:txBody>
      </p:sp>
      <p:sp>
        <p:nvSpPr>
          <p:cNvPr id="21" name="직사각형 4">
            <a:extLst>
              <a:ext uri="{FF2B5EF4-FFF2-40B4-BE49-F238E27FC236}">
                <a16:creationId xmlns:a16="http://schemas.microsoft.com/office/drawing/2014/main" id="{C50CF1BA-D303-824A-A661-C41C1026F453}"/>
              </a:ext>
            </a:extLst>
          </p:cNvPr>
          <p:cNvSpPr/>
          <p:nvPr/>
        </p:nvSpPr>
        <p:spPr>
          <a:xfrm>
            <a:off x="490426" y="4123851"/>
            <a:ext cx="5226247" cy="954107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2800" dirty="0">
                <a:latin typeface="Consolas" panose="020B0609020204030204" pitchFamily="49" charset="0"/>
              </a:rPr>
              <a:t>p2 = </a:t>
            </a:r>
            <a:r>
              <a:rPr lang="en-US" altLang="ko-KR" sz="2800" dirty="0" err="1">
                <a:latin typeface="Consolas" panose="020B0609020204030204" pitchFamily="49" charset="0"/>
              </a:rPr>
              <a:t>inttoptr</a:t>
            </a:r>
            <a:r>
              <a:rPr lang="en-US" altLang="ko-KR" sz="2800" dirty="0">
                <a:latin typeface="Consolas" panose="020B0609020204030204" pitchFamily="49" charset="0"/>
              </a:rPr>
              <a:t>(</a:t>
            </a:r>
            <a:r>
              <a:rPr lang="en-US" altLang="ko-KR" sz="2800" dirty="0" err="1">
                <a:latin typeface="Consolas" panose="020B0609020204030204" pitchFamily="49" charset="0"/>
              </a:rPr>
              <a:t>ptrtoint</a:t>
            </a:r>
            <a:r>
              <a:rPr lang="en-US" altLang="ko-KR" sz="2800" dirty="0">
                <a:latin typeface="Consolas" panose="020B0609020204030204" pitchFamily="49" charset="0"/>
              </a:rPr>
              <a:t> p)</a:t>
            </a:r>
          </a:p>
          <a:p>
            <a:r>
              <a:rPr lang="en-US" altLang="ko-KR" sz="2800" dirty="0">
                <a:latin typeface="Consolas" panose="020B0609020204030204" pitchFamily="49" charset="0"/>
              </a:rPr>
              <a:t>c  = </a:t>
            </a:r>
            <a:r>
              <a:rPr lang="en-US" altLang="ko-KR" sz="2800" dirty="0" err="1">
                <a:latin typeface="Consolas" panose="020B0609020204030204" pitchFamily="49" charset="0"/>
              </a:rPr>
              <a:t>psub</a:t>
            </a:r>
            <a:r>
              <a:rPr lang="en-US" altLang="ko-KR" sz="2800" dirty="0">
                <a:latin typeface="Consolas" panose="020B0609020204030204" pitchFamily="49" charset="0"/>
              </a:rPr>
              <a:t> p2, q</a:t>
            </a:r>
          </a:p>
        </p:txBody>
      </p:sp>
      <p:sp>
        <p:nvSpPr>
          <p:cNvPr id="23" name="직사각형 5">
            <a:extLst>
              <a:ext uri="{FF2B5EF4-FFF2-40B4-BE49-F238E27FC236}">
                <a16:creationId xmlns:a16="http://schemas.microsoft.com/office/drawing/2014/main" id="{529C21D7-DBB6-D041-A23F-C3123C21EB86}"/>
              </a:ext>
            </a:extLst>
          </p:cNvPr>
          <p:cNvSpPr/>
          <p:nvPr/>
        </p:nvSpPr>
        <p:spPr>
          <a:xfrm>
            <a:off x="6753216" y="4114312"/>
            <a:ext cx="4798316" cy="954107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altLang="ko-KR" sz="2800" dirty="0">
              <a:latin typeface="Consolas" panose="020B0609020204030204" pitchFamily="49" charset="0"/>
            </a:endParaRPr>
          </a:p>
          <a:p>
            <a:r>
              <a:rPr lang="en-US" altLang="ko-KR" sz="2800" dirty="0">
                <a:latin typeface="Consolas" panose="020B0609020204030204" pitchFamily="49" charset="0"/>
              </a:rPr>
              <a:t>c  = </a:t>
            </a:r>
            <a:r>
              <a:rPr lang="en-US" altLang="ko-KR" sz="2800" dirty="0" err="1">
                <a:latin typeface="Consolas" panose="020B0609020204030204" pitchFamily="49" charset="0"/>
              </a:rPr>
              <a:t>psub</a:t>
            </a:r>
            <a:r>
              <a:rPr lang="en-US" altLang="ko-KR" sz="2800" dirty="0">
                <a:latin typeface="Consolas" panose="020B0609020204030204" pitchFamily="49" charset="0"/>
              </a:rPr>
              <a:t> p, q</a:t>
            </a:r>
            <a:endParaRPr lang="ko-KR" altLang="en-US" sz="2800" dirty="0">
              <a:latin typeface="Consolas" panose="020B0609020204030204" pitchFamily="49" charset="0"/>
            </a:endParaRPr>
          </a:p>
        </p:txBody>
      </p:sp>
      <p:sp>
        <p:nvSpPr>
          <p:cNvPr id="24" name="화살표: 오른쪽 6">
            <a:extLst>
              <a:ext uri="{FF2B5EF4-FFF2-40B4-BE49-F238E27FC236}">
                <a16:creationId xmlns:a16="http://schemas.microsoft.com/office/drawing/2014/main" id="{E900DACD-D1A9-F241-8614-FED11BCD3BC8}"/>
              </a:ext>
            </a:extLst>
          </p:cNvPr>
          <p:cNvSpPr/>
          <p:nvPr/>
        </p:nvSpPr>
        <p:spPr>
          <a:xfrm>
            <a:off x="5985069" y="4380269"/>
            <a:ext cx="499751" cy="523220"/>
          </a:xfrm>
          <a:prstGeom prst="rightArrow">
            <a:avLst/>
          </a:prstGeom>
          <a:solidFill>
            <a:schemeClr val="bg1"/>
          </a:solidFill>
          <a:ln w="190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93377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0F5E47-3315-4E0E-940F-190928D86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실험 결과</a:t>
            </a:r>
            <a:r>
              <a:rPr lang="en-US" altLang="ko-KR" dirty="0"/>
              <a:t>: 1.</a:t>
            </a:r>
            <a:r>
              <a:rPr lang="ko-KR" altLang="en-US" dirty="0"/>
              <a:t> 변환 연산의 수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3F44F38-00C6-0940-AEE9-E8231E14D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715587"/>
              </p:ext>
            </p:extLst>
          </p:nvPr>
        </p:nvGraphicFramePr>
        <p:xfrm>
          <a:off x="209116" y="2242985"/>
          <a:ext cx="11804248" cy="277655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72568">
                  <a:extLst>
                    <a:ext uri="{9D8B030D-6E8A-4147-A177-3AD203B41FA5}">
                      <a16:colId xmlns:a16="http://schemas.microsoft.com/office/drawing/2014/main" val="814472610"/>
                    </a:ext>
                  </a:extLst>
                </a:gridCol>
                <a:gridCol w="2034224">
                  <a:extLst>
                    <a:ext uri="{9D8B030D-6E8A-4147-A177-3AD203B41FA5}">
                      <a16:colId xmlns:a16="http://schemas.microsoft.com/office/drawing/2014/main" val="2752270688"/>
                    </a:ext>
                  </a:extLst>
                </a:gridCol>
                <a:gridCol w="1604058">
                  <a:extLst>
                    <a:ext uri="{9D8B030D-6E8A-4147-A177-3AD203B41FA5}">
                      <a16:colId xmlns:a16="http://schemas.microsoft.com/office/drawing/2014/main" val="588381225"/>
                    </a:ext>
                  </a:extLst>
                </a:gridCol>
                <a:gridCol w="1909823">
                  <a:extLst>
                    <a:ext uri="{9D8B030D-6E8A-4147-A177-3AD203B41FA5}">
                      <a16:colId xmlns:a16="http://schemas.microsoft.com/office/drawing/2014/main" val="3414448401"/>
                    </a:ext>
                  </a:extLst>
                </a:gridCol>
                <a:gridCol w="2372810">
                  <a:extLst>
                    <a:ext uri="{9D8B030D-6E8A-4147-A177-3AD203B41FA5}">
                      <a16:colId xmlns:a16="http://schemas.microsoft.com/office/drawing/2014/main" val="3246016707"/>
                    </a:ext>
                  </a:extLst>
                </a:gridCol>
                <a:gridCol w="2210765">
                  <a:extLst>
                    <a:ext uri="{9D8B030D-6E8A-4147-A177-3AD203B41FA5}">
                      <a16:colId xmlns:a16="http://schemas.microsoft.com/office/drawing/2014/main" val="3731744935"/>
                    </a:ext>
                  </a:extLst>
                </a:gridCol>
              </a:tblGrid>
              <a:tr h="518879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(LLVM 8.0)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Cast Fold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Reduce</a:t>
                      </a:r>
                      <a:b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Cast Introduction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Conditionally</a:t>
                      </a:r>
                      <a:b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3724365"/>
                  </a:ext>
                </a:extLst>
              </a:tr>
              <a:tr h="51887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O3</a:t>
                      </a:r>
                      <a:r>
                        <a:rPr lang="ko-KR" alt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이전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 of </a:t>
                      </a:r>
                      <a:r>
                        <a:rPr lang="en-US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ptrtoints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9998851"/>
                  </a:ext>
                </a:extLst>
              </a:tr>
              <a:tr h="518879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 of </a:t>
                      </a:r>
                      <a:r>
                        <a:rPr lang="en-US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inttoptrs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6224124"/>
                  </a:ext>
                </a:extLst>
              </a:tr>
              <a:tr h="51887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O3</a:t>
                      </a:r>
                      <a:r>
                        <a:rPr lang="ko-KR" alt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이후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 of </a:t>
                      </a:r>
                      <a:r>
                        <a:rPr lang="en-US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ptrtoints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3759500"/>
                  </a:ext>
                </a:extLst>
              </a:tr>
              <a:tr h="518879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 of </a:t>
                      </a:r>
                      <a:r>
                        <a:rPr lang="en-US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inttoptrs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4.8K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403305"/>
                  </a:ext>
                </a:extLst>
              </a:tr>
            </a:tbl>
          </a:graphicData>
        </a:graphic>
      </p:graphicFrame>
      <p:pic>
        <p:nvPicPr>
          <p:cNvPr id="13" name="그림 9">
            <a:extLst>
              <a:ext uri="{FF2B5EF4-FFF2-40B4-BE49-F238E27FC236}">
                <a16:creationId xmlns:a16="http://schemas.microsoft.com/office/drawing/2014/main" id="{66E31BBE-2DEC-BF4A-A44F-FB88A294140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8710357" flipH="1" flipV="1">
            <a:off x="4888784" y="1395592"/>
            <a:ext cx="920190" cy="1301388"/>
          </a:xfrm>
          <a:prstGeom prst="rect">
            <a:avLst/>
          </a:prstGeom>
        </p:spPr>
      </p:pic>
      <p:pic>
        <p:nvPicPr>
          <p:cNvPr id="15" name="그림 9">
            <a:extLst>
              <a:ext uri="{FF2B5EF4-FFF2-40B4-BE49-F238E27FC236}">
                <a16:creationId xmlns:a16="http://schemas.microsoft.com/office/drawing/2014/main" id="{81F90D73-227A-1142-8728-C9BD6276966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8710357" flipH="1" flipV="1">
            <a:off x="6788959" y="1351809"/>
            <a:ext cx="920190" cy="1301388"/>
          </a:xfrm>
          <a:prstGeom prst="rect">
            <a:avLst/>
          </a:prstGeom>
        </p:spPr>
      </p:pic>
      <p:pic>
        <p:nvPicPr>
          <p:cNvPr id="16" name="그림 9">
            <a:extLst>
              <a:ext uri="{FF2B5EF4-FFF2-40B4-BE49-F238E27FC236}">
                <a16:creationId xmlns:a16="http://schemas.microsoft.com/office/drawing/2014/main" id="{2C4A1D61-42F6-F045-A8F0-BB16174CC99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8710357" flipH="1" flipV="1">
            <a:off x="9217900" y="1352070"/>
            <a:ext cx="920190" cy="13013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E6BA234-B5F8-BD42-85D6-8BC5DE4AEF99}"/>
              </a:ext>
            </a:extLst>
          </p:cNvPr>
          <p:cNvSpPr txBox="1"/>
          <p:nvPr/>
        </p:nvSpPr>
        <p:spPr>
          <a:xfrm>
            <a:off x="4599377" y="1248716"/>
            <a:ext cx="1633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Disable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unsound opts.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F472DA-AB8C-D941-91C6-149465606269}"/>
              </a:ext>
            </a:extLst>
          </p:cNvPr>
          <p:cNvSpPr txBox="1"/>
          <p:nvPr/>
        </p:nvSpPr>
        <p:spPr>
          <a:xfrm>
            <a:off x="6312108" y="1241068"/>
            <a:ext cx="2262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psub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stop load/store to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73CAA4-A0EA-154A-A75E-223106C43B5A}"/>
              </a:ext>
            </a:extLst>
          </p:cNvPr>
          <p:cNvSpPr txBox="1"/>
          <p:nvPr/>
        </p:nvSpPr>
        <p:spPr>
          <a:xfrm>
            <a:off x="8861273" y="1267052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Conditionally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allow cast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elim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C0399B2B-5A0B-C343-B150-B6FF79FED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1382" y="5361784"/>
            <a:ext cx="11009236" cy="1006390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SPEC2017rate + LLVM Nightly Tests</a:t>
            </a:r>
            <a:r>
              <a:rPr lang="ko-KR" altLang="en-US" sz="2400" dirty="0"/>
              <a:t> 에서 </a:t>
            </a:r>
            <a:r>
              <a:rPr lang="en-US" altLang="ko-KR" sz="2400" dirty="0"/>
              <a:t>C/C++ </a:t>
            </a:r>
            <a:r>
              <a:rPr lang="ko-KR" altLang="en-US" sz="2400" dirty="0"/>
              <a:t>벤치마크들이 사용됨</a:t>
            </a:r>
            <a:endParaRPr lang="en-US" altLang="ko-KR" sz="2400" dirty="0"/>
          </a:p>
          <a:p>
            <a:r>
              <a:rPr lang="en-US" altLang="ko-KR" sz="2400" dirty="0">
                <a:solidFill>
                  <a:srgbClr val="FF0000"/>
                </a:solidFill>
              </a:rPr>
              <a:t>81% of </a:t>
            </a:r>
            <a:r>
              <a:rPr lang="en-US" altLang="ko-KR" sz="2400" dirty="0" err="1">
                <a:solidFill>
                  <a:srgbClr val="FF0000"/>
                </a:solidFill>
              </a:rPr>
              <a:t>ptrtoints</a:t>
            </a:r>
            <a:r>
              <a:rPr lang="en-US" altLang="ko-KR" sz="2400" dirty="0">
                <a:solidFill>
                  <a:srgbClr val="FF0000"/>
                </a:solidFill>
              </a:rPr>
              <a:t> / 83% of </a:t>
            </a:r>
            <a:r>
              <a:rPr lang="en-US" altLang="ko-KR" sz="2400" dirty="0" err="1">
                <a:solidFill>
                  <a:srgbClr val="FF0000"/>
                </a:solidFill>
              </a:rPr>
              <a:t>inttoptrs</a:t>
            </a:r>
            <a:r>
              <a:rPr lang="en-US" altLang="ko-KR" sz="2400" dirty="0">
                <a:solidFill>
                  <a:srgbClr val="FF0000"/>
                </a:solidFill>
              </a:rPr>
              <a:t> 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성공적으로 지움</a:t>
            </a:r>
            <a:r>
              <a:rPr lang="en-US" altLang="ko-KR" sz="2400" dirty="0"/>
              <a:t> (</a:t>
            </a:r>
            <a:r>
              <a:rPr lang="en-US" altLang="ko-KR" sz="2400" dirty="0">
                <a:solidFill>
                  <a:srgbClr val="FF0000"/>
                </a:solidFill>
              </a:rPr>
              <a:t>baseline</a:t>
            </a:r>
            <a:r>
              <a:rPr lang="ko-KR" altLang="en-US" sz="2400" dirty="0">
                <a:solidFill>
                  <a:srgbClr val="FF0000"/>
                </a:solidFill>
              </a:rPr>
              <a:t>과 비교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3300016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1">
            <a:extLst>
              <a:ext uri="{FF2B5EF4-FFF2-40B4-BE49-F238E27FC236}">
                <a16:creationId xmlns:a16="http://schemas.microsoft.com/office/drawing/2014/main" id="{85D9D037-3F61-CB4C-993D-75425352EB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4629664"/>
              </p:ext>
            </p:extLst>
          </p:nvPr>
        </p:nvGraphicFramePr>
        <p:xfrm>
          <a:off x="698027" y="1196353"/>
          <a:ext cx="10795946" cy="4257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0A0F5E47-3315-4E0E-940F-190928D86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실험 결과</a:t>
            </a:r>
            <a:r>
              <a:rPr lang="en-US" altLang="ko-KR" dirty="0"/>
              <a:t>: 2.</a:t>
            </a:r>
            <a:r>
              <a:rPr lang="ko-KR" altLang="en-US" dirty="0"/>
              <a:t> 성능 변화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4580A6-5B2A-4AAA-8055-C1BBE32F8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1382" y="5891514"/>
            <a:ext cx="11009236" cy="510422"/>
          </a:xfrm>
        </p:spPr>
        <p:txBody>
          <a:bodyPr>
            <a:normAutofit/>
          </a:bodyPr>
          <a:lstStyle/>
          <a:p>
            <a:r>
              <a:rPr lang="en-US" altLang="ko-KR" dirty="0"/>
              <a:t>LLVM Nightly Tests (C/C++): ~0.1% avg. slowdown (-1% ~ 3.6%)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1B29E6-32B3-45B7-A186-E8A7A95A5AA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pPr/>
              <a:t>26</a:t>
            </a:fld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122AD6-3D44-2A46-AE42-33434528A294}"/>
              </a:ext>
            </a:extLst>
          </p:cNvPr>
          <p:cNvSpPr txBox="1"/>
          <p:nvPr/>
        </p:nvSpPr>
        <p:spPr>
          <a:xfrm>
            <a:off x="4209197" y="4991789"/>
            <a:ext cx="4035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&lt;SPEC2017rate </a:t>
            </a:r>
            <a:r>
              <a:rPr lang="ko-KR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속도 향상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A11005-CE91-D343-880D-DA0A2287AE45}"/>
              </a:ext>
            </a:extLst>
          </p:cNvPr>
          <p:cNvSpPr txBox="1"/>
          <p:nvPr/>
        </p:nvSpPr>
        <p:spPr>
          <a:xfrm>
            <a:off x="8364941" y="1259014"/>
            <a:ext cx="3033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*Positive number means faster</a:t>
            </a:r>
          </a:p>
        </p:txBody>
      </p:sp>
    </p:spTree>
    <p:extLst>
      <p:ext uri="{BB962C8B-B14F-4D97-AF65-F5344CB8AC3E}">
        <p14:creationId xmlns:p14="http://schemas.microsoft.com/office/powerpoint/2010/main" val="36137253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88FAB6-574F-4C68-AB86-442550171A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6377" y="1597568"/>
            <a:ext cx="11009236" cy="455939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컴파일러는 포인터의 출신 정보를 이용해 최적화를 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정수가 자기 출신을 기억하면 컴파일러 최적화를 설명하기 힘들다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우리 모델은 정수와 포인터는 서로 다르게 정의한다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올바르지 않은 최적화를 끄고 나서 성능은 큰 저하가 없었다</a:t>
            </a:r>
            <a:r>
              <a:rPr lang="en-US" altLang="ko-KR" dirty="0"/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295449C-54FE-451A-A3B8-4DA04A046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결론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D8309-68D3-4FE6-8CFE-E64D2A6853A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pPr/>
              <a:t>27</a:t>
            </a:fld>
            <a:endParaRPr lang="en-US" altLang="ko-K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71671D-8BDB-B04A-BD54-49026531A5D7}"/>
              </a:ext>
            </a:extLst>
          </p:cNvPr>
          <p:cNvSpPr/>
          <p:nvPr/>
        </p:nvSpPr>
        <p:spPr>
          <a:xfrm>
            <a:off x="1353026" y="6207097"/>
            <a:ext cx="9729787" cy="497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https://github.com/aqjune/eurollvm19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E92963D-5979-47D3-B95B-3767829A2012}"/>
              </a:ext>
            </a:extLst>
          </p:cNvPr>
          <p:cNvGrpSpPr/>
          <p:nvPr/>
        </p:nvGrpSpPr>
        <p:grpSpPr>
          <a:xfrm>
            <a:off x="516377" y="1889869"/>
            <a:ext cx="11299073" cy="3878055"/>
            <a:chOff x="487766" y="2631688"/>
            <a:chExt cx="11299073" cy="387805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27C22CC-49C6-498F-9C19-11E6324595F5}"/>
                </a:ext>
              </a:extLst>
            </p:cNvPr>
            <p:cNvSpPr/>
            <p:nvPr/>
          </p:nvSpPr>
          <p:spPr>
            <a:xfrm>
              <a:off x="487766" y="2631688"/>
              <a:ext cx="11299073" cy="387805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4A26A26-46AD-48A0-9662-18517CEBBE0C}"/>
                </a:ext>
              </a:extLst>
            </p:cNvPr>
            <p:cNvSpPr/>
            <p:nvPr/>
          </p:nvSpPr>
          <p:spPr>
            <a:xfrm>
              <a:off x="5166725" y="2850608"/>
              <a:ext cx="6330612" cy="34163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ko-KR" altLang="en-US" dirty="0">
                  <a:latin typeface="Consolas" panose="020B0609020204030204" pitchFamily="49" charset="0"/>
                </a:rPr>
                <a:t>PROGRAM: </a:t>
              </a:r>
              <a:r>
                <a:rPr lang="ko-KR" altLang="en-US" dirty="0" err="1">
                  <a:latin typeface="Consolas" panose="020B0609020204030204" pitchFamily="49" charset="0"/>
                </a:rPr>
                <a:t>Name</a:t>
              </a:r>
              <a:r>
                <a:rPr lang="ko-KR" altLang="en-US" dirty="0">
                  <a:latin typeface="Consolas" panose="020B0609020204030204" pitchFamily="49" charset="0"/>
                </a:rPr>
                <a:t>: ptrintload3</a:t>
              </a:r>
            </a:p>
            <a:p>
              <a:r>
                <a:rPr lang="ko-KR" altLang="en-US" dirty="0">
                  <a:latin typeface="Consolas" panose="020B0609020204030204" pitchFamily="49" charset="0"/>
                </a:rPr>
                <a:t>  ENTRY:</a:t>
              </a:r>
            </a:p>
            <a:p>
              <a:r>
                <a:rPr lang="ko-KR" altLang="en-US" dirty="0">
                  <a:latin typeface="Consolas" panose="020B0609020204030204" pitchFamily="49" charset="0"/>
                </a:rPr>
                <a:t>    v16 = </a:t>
              </a:r>
              <a:r>
                <a:rPr lang="ko-KR" altLang="en-US" dirty="0" err="1">
                  <a:latin typeface="Consolas" panose="020B0609020204030204" pitchFamily="49" charset="0"/>
                </a:rPr>
                <a:t>ptrtoint</a:t>
              </a:r>
              <a:r>
                <a:rPr lang="ko-KR" altLang="en-US" dirty="0">
                  <a:latin typeface="Consolas" panose="020B0609020204030204" pitchFamily="49" charset="0"/>
                </a:rPr>
                <a:t> i8* p1 </a:t>
              </a:r>
              <a:r>
                <a:rPr lang="ko-KR" altLang="en-US" dirty="0" err="1">
                  <a:latin typeface="Consolas" panose="020B0609020204030204" pitchFamily="49" charset="0"/>
                </a:rPr>
                <a:t>to</a:t>
              </a:r>
              <a:r>
                <a:rPr lang="ko-KR" altLang="en-US" dirty="0">
                  <a:latin typeface="Consolas" panose="020B0609020204030204" pitchFamily="49" charset="0"/>
                </a:rPr>
                <a:t> i16</a:t>
              </a:r>
            </a:p>
            <a:p>
              <a:r>
                <a:rPr lang="ko-KR" altLang="en-US" dirty="0">
                  <a:latin typeface="Consolas" panose="020B0609020204030204" pitchFamily="49" charset="0"/>
                </a:rPr>
                <a:t>    p2 = </a:t>
              </a:r>
              <a:r>
                <a:rPr lang="ko-KR" altLang="en-US" dirty="0" err="1">
                  <a:latin typeface="Consolas" panose="020B0609020204030204" pitchFamily="49" charset="0"/>
                </a:rPr>
                <a:t>inttoptr</a:t>
              </a:r>
              <a:r>
                <a:rPr lang="ko-KR" altLang="en-US" dirty="0">
                  <a:latin typeface="Consolas" panose="020B0609020204030204" pitchFamily="49" charset="0"/>
                </a:rPr>
                <a:t> i16 v16 </a:t>
              </a:r>
              <a:r>
                <a:rPr lang="ko-KR" altLang="en-US" dirty="0" err="1">
                  <a:latin typeface="Consolas" panose="020B0609020204030204" pitchFamily="49" charset="0"/>
                </a:rPr>
                <a:t>to</a:t>
              </a:r>
              <a:r>
                <a:rPr lang="ko-KR" altLang="en-US" dirty="0">
                  <a:latin typeface="Consolas" panose="020B0609020204030204" pitchFamily="49" charset="0"/>
                </a:rPr>
                <a:t> i8*</a:t>
              </a:r>
            </a:p>
            <a:p>
              <a:r>
                <a:rPr lang="ko-KR" altLang="en-US" dirty="0">
                  <a:latin typeface="Consolas" panose="020B0609020204030204" pitchFamily="49" charset="0"/>
                </a:rPr>
                <a:t>    </a:t>
              </a:r>
              <a:r>
                <a:rPr lang="ko-KR" altLang="en-US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v2 = </a:t>
              </a:r>
              <a:r>
                <a:rPr lang="ko-KR" altLang="en-US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load</a:t>
              </a:r>
              <a:r>
                <a:rPr lang="ko-KR" altLang="en-US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 i8* p2</a:t>
              </a:r>
            </a:p>
            <a:p>
              <a:r>
                <a:rPr lang="ko-KR" altLang="en-US" dirty="0">
                  <a:latin typeface="Consolas" panose="020B0609020204030204" pitchFamily="49" charset="0"/>
                </a:rPr>
                <a:t>    </a:t>
              </a:r>
              <a:r>
                <a:rPr lang="ko-KR" altLang="en-US" dirty="0">
                  <a:solidFill>
                    <a:schemeClr val="accent6"/>
                  </a:solidFill>
                  <a:latin typeface="Consolas" panose="020B0609020204030204" pitchFamily="49" charset="0"/>
                </a:rPr>
                <a:t>v1 = </a:t>
              </a:r>
              <a:r>
                <a:rPr lang="ko-KR" altLang="en-US" dirty="0" err="1">
                  <a:solidFill>
                    <a:schemeClr val="accent6"/>
                  </a:solidFill>
                  <a:latin typeface="Consolas" panose="020B0609020204030204" pitchFamily="49" charset="0"/>
                </a:rPr>
                <a:t>load</a:t>
              </a:r>
              <a:r>
                <a:rPr lang="ko-KR" altLang="en-US" dirty="0">
                  <a:solidFill>
                    <a:schemeClr val="accent6"/>
                  </a:solidFill>
                  <a:latin typeface="Consolas" panose="020B0609020204030204" pitchFamily="49" charset="0"/>
                </a:rPr>
                <a:t> i8* p1</a:t>
              </a:r>
            </a:p>
            <a:p>
              <a:r>
                <a:rPr lang="ko-KR" altLang="en-US" dirty="0">
                  <a:latin typeface="Consolas" panose="020B0609020204030204" pitchFamily="49" charset="0"/>
                </a:rPr>
                <a:t>PRECONDS:</a:t>
              </a:r>
            </a:p>
            <a:p>
              <a:r>
                <a:rPr lang="ko-KR" altLang="en-US" dirty="0">
                  <a:latin typeface="Consolas" panose="020B0609020204030204" pitchFamily="49" charset="0"/>
                </a:rPr>
                <a:t>        </a:t>
              </a:r>
              <a:r>
                <a:rPr lang="ko-KR" altLang="en-US" dirty="0" err="1">
                  <a:latin typeface="Consolas" panose="020B0609020204030204" pitchFamily="49" charset="0"/>
                </a:rPr>
                <a:t>Instruction</a:t>
              </a:r>
              <a:r>
                <a:rPr lang="ko-KR" altLang="en-US" dirty="0">
                  <a:latin typeface="Consolas" panose="020B0609020204030204" pitchFamily="49" charset="0"/>
                </a:rPr>
                <a:t> "</a:t>
              </a:r>
              <a:r>
                <a:rPr lang="ko-KR" altLang="en-US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v2 = </a:t>
              </a:r>
              <a:r>
                <a:rPr lang="ko-KR" altLang="en-US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load</a:t>
              </a:r>
              <a:r>
                <a:rPr lang="ko-KR" altLang="en-US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 i8* p2</a:t>
              </a:r>
              <a:r>
                <a:rPr lang="ko-KR" altLang="en-US" dirty="0">
                  <a:latin typeface="Consolas" panose="020B0609020204030204" pitchFamily="49" charset="0"/>
                </a:rPr>
                <a:t>" </a:t>
              </a:r>
              <a:r>
                <a:rPr lang="ko-KR" altLang="en-US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has</a:t>
              </a:r>
              <a:r>
                <a:rPr lang="ko-KR" alt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no</a:t>
              </a:r>
              <a:r>
                <a:rPr lang="ko-KR" alt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 UB</a:t>
              </a:r>
              <a:r>
                <a:rPr lang="ko-KR" altLang="en-US" dirty="0">
                  <a:latin typeface="Consolas" panose="020B0609020204030204" pitchFamily="49" charset="0"/>
                </a:rPr>
                <a:t>.</a:t>
              </a:r>
            </a:p>
            <a:p>
              <a:r>
                <a:rPr lang="ko-KR" altLang="en-US" dirty="0">
                  <a:latin typeface="Consolas" panose="020B0609020204030204" pitchFamily="49" charset="0"/>
                </a:rPr>
                <a:t>CHECK:</a:t>
              </a:r>
            </a:p>
            <a:p>
              <a:r>
                <a:rPr lang="ko-KR" altLang="en-US" dirty="0">
                  <a:latin typeface="Consolas" panose="020B0609020204030204" pitchFamily="49" charset="0"/>
                </a:rPr>
                <a:t>        </a:t>
              </a:r>
              <a:r>
                <a:rPr lang="ko-KR" altLang="en-US" dirty="0" err="1">
                  <a:latin typeface="Consolas" panose="020B0609020204030204" pitchFamily="49" charset="0"/>
                </a:rPr>
                <a:t>Instruction</a:t>
              </a:r>
              <a:r>
                <a:rPr lang="ko-KR" altLang="en-US" dirty="0">
                  <a:latin typeface="Consolas" panose="020B0609020204030204" pitchFamily="49" charset="0"/>
                </a:rPr>
                <a:t> "</a:t>
              </a:r>
              <a:r>
                <a:rPr lang="ko-KR" altLang="en-US" dirty="0">
                  <a:solidFill>
                    <a:schemeClr val="accent6"/>
                  </a:solidFill>
                  <a:latin typeface="Consolas" panose="020B0609020204030204" pitchFamily="49" charset="0"/>
                </a:rPr>
                <a:t>v1 = </a:t>
              </a:r>
              <a:r>
                <a:rPr lang="ko-KR" altLang="en-US" dirty="0" err="1">
                  <a:solidFill>
                    <a:schemeClr val="accent6"/>
                  </a:solidFill>
                  <a:latin typeface="Consolas" panose="020B0609020204030204" pitchFamily="49" charset="0"/>
                </a:rPr>
                <a:t>load</a:t>
              </a:r>
              <a:r>
                <a:rPr lang="ko-KR" altLang="en-US" dirty="0">
                  <a:solidFill>
                    <a:schemeClr val="accent6"/>
                  </a:solidFill>
                  <a:latin typeface="Consolas" panose="020B0609020204030204" pitchFamily="49" charset="0"/>
                </a:rPr>
                <a:t> i8* p1</a:t>
              </a:r>
              <a:r>
                <a:rPr lang="ko-KR" altLang="en-US" dirty="0">
                  <a:latin typeface="Consolas" panose="020B0609020204030204" pitchFamily="49" charset="0"/>
                </a:rPr>
                <a:t>" </a:t>
              </a:r>
              <a:r>
                <a:rPr lang="ko-KR" altLang="en-US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has</a:t>
              </a:r>
              <a:r>
                <a:rPr lang="ko-KR" alt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no</a:t>
              </a:r>
              <a:r>
                <a:rPr lang="ko-KR" alt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 UB</a:t>
              </a:r>
              <a:r>
                <a:rPr lang="ko-KR" altLang="en-US" dirty="0">
                  <a:latin typeface="Consolas" panose="020B0609020204030204" pitchFamily="49" charset="0"/>
                </a:rPr>
                <a:t>?</a:t>
              </a:r>
            </a:p>
            <a:p>
              <a:r>
                <a:rPr lang="ko-KR" altLang="en-US" dirty="0">
                  <a:latin typeface="Consolas" panose="020B0609020204030204" pitchFamily="49" charset="0"/>
                </a:rPr>
                <a:t>        </a:t>
              </a:r>
              <a:r>
                <a:rPr lang="ko-KR" alt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v1 === v2</a:t>
              </a:r>
              <a:r>
                <a:rPr lang="ko-KR" altLang="en-US" dirty="0">
                  <a:latin typeface="Consolas" panose="020B0609020204030204" pitchFamily="49" charset="0"/>
                </a:rPr>
                <a:t>?</a:t>
              </a:r>
            </a:p>
            <a:p>
              <a:r>
                <a:rPr lang="ko-KR" altLang="en-US" dirty="0" err="1">
                  <a:latin typeface="Consolas" panose="020B0609020204030204" pitchFamily="49" charset="0"/>
                </a:rPr>
                <a:t>Result</a:t>
              </a:r>
              <a:r>
                <a:rPr lang="ko-KR" altLang="en-US" dirty="0">
                  <a:latin typeface="Consolas" panose="020B0609020204030204" pitchFamily="49" charset="0"/>
                </a:rPr>
                <a:t>: INCORRECT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E2A5687-A86B-485D-8DF4-B27357EC8502}"/>
                </a:ext>
              </a:extLst>
            </p:cNvPr>
            <p:cNvSpPr/>
            <p:nvPr/>
          </p:nvSpPr>
          <p:spPr>
            <a:xfrm>
              <a:off x="791977" y="3921700"/>
              <a:ext cx="4070538" cy="13849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dirty="0"/>
                <a:t>We’re updating Alive</a:t>
              </a:r>
              <a:br>
                <a:rPr lang="en-US" altLang="ko-KR" sz="2800" dirty="0"/>
              </a:br>
              <a:r>
                <a:rPr lang="en-US" altLang="ko-KR" sz="2800" dirty="0"/>
                <a:t>to support</a:t>
              </a:r>
              <a:br>
                <a:rPr lang="en-US" altLang="ko-KR" sz="2800" dirty="0"/>
              </a:br>
              <a:r>
                <a:rPr lang="en-US" altLang="ko-KR" sz="2800" dirty="0"/>
                <a:t>pointer-integer casts! </a:t>
              </a:r>
              <a:r>
                <a:rPr lang="en-US" altLang="ko-KR" sz="2800" dirty="0">
                  <a:sym typeface="Wingdings" panose="05000000000000000000" pitchFamily="2" charset="2"/>
                </a:rPr>
                <a:t></a:t>
              </a:r>
              <a:endParaRPr lang="ko-KR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915556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pPr/>
              <a:t>28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8700421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404DF2-0A6A-4785-A947-47BBCC6BE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C666B4-2F6B-402F-A103-E5E714A8EE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6600" dirty="0"/>
              <a:t>supplementary slides</a:t>
            </a:r>
            <a:endParaRPr lang="ko-KR" altLang="en-US" sz="6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CD84E6-22B6-4291-A02C-BE56F499189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pPr/>
              <a:t>29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7714577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01072-5E11-C242-86FC-BD99747D9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EuroLLVM</a:t>
            </a:r>
            <a:r>
              <a:rPr lang="ko-KR" altLang="en-US" dirty="0"/>
              <a:t>에서 얻은 좋은 경험들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8890C-D35A-3D4B-9E68-74DC33370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인상 깊었던 톡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/>
              <a:t>XLA </a:t>
            </a:r>
            <a:r>
              <a:rPr lang="ko-KR" altLang="en-US" dirty="0" err="1"/>
              <a:t>텐서플로우</a:t>
            </a:r>
            <a:r>
              <a:rPr lang="ko-KR" altLang="en-US" dirty="0"/>
              <a:t> 컴파일러 최적화 </a:t>
            </a:r>
            <a:r>
              <a:rPr lang="en-US" altLang="ko-KR" dirty="0"/>
              <a:t>(“Kernel Fusion”)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리눅스를 </a:t>
            </a:r>
            <a:r>
              <a:rPr lang="en-US" altLang="ko-KR" dirty="0"/>
              <a:t>Clang</a:t>
            </a:r>
            <a:r>
              <a:rPr lang="ko-KR" altLang="en-US" dirty="0" err="1"/>
              <a:t>으로</a:t>
            </a:r>
            <a:r>
              <a:rPr lang="ko-KR" altLang="en-US" dirty="0"/>
              <a:t> 컴파일할 때 만났던 이슈들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페이스북 </a:t>
            </a:r>
            <a:r>
              <a:rPr lang="ko-KR" altLang="en-US" dirty="0" err="1"/>
              <a:t>리퀘스트의</a:t>
            </a:r>
            <a:r>
              <a:rPr lang="ko-KR" altLang="en-US" dirty="0"/>
              <a:t> 처리 </a:t>
            </a:r>
            <a:r>
              <a:rPr lang="ko-KR" altLang="en-US" dirty="0" err="1"/>
              <a:t>로직을</a:t>
            </a:r>
            <a:r>
              <a:rPr lang="ko-KR" altLang="en-US" dirty="0"/>
              <a:t> </a:t>
            </a:r>
            <a:r>
              <a:rPr lang="en-US" altLang="ko-KR" dirty="0"/>
              <a:t>Just-In-Time </a:t>
            </a:r>
            <a:r>
              <a:rPr lang="ko-KR" altLang="en-US" dirty="0"/>
              <a:t>컴파일 하기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여러 사람들과의 대화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dirty="0"/>
              <a:t>Rust </a:t>
            </a:r>
            <a:r>
              <a:rPr lang="ko-KR" altLang="en-US" dirty="0"/>
              <a:t>개발자</a:t>
            </a:r>
            <a:r>
              <a:rPr lang="en-US" dirty="0"/>
              <a:t>, Apple</a:t>
            </a:r>
            <a:r>
              <a:rPr lang="ko-KR" altLang="en-US" dirty="0"/>
              <a:t> 개발자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ECU </a:t>
            </a:r>
            <a:r>
              <a:rPr lang="ko-KR" altLang="en-US" dirty="0"/>
              <a:t>개발자 등등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DEA6A-04A2-924B-98CB-FFBA4EF11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4401D-A11C-496A-8B2A-2D011F69093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2621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7898A6E3-B142-4EA5-AC42-989D2385C372}"/>
              </a:ext>
            </a:extLst>
          </p:cNvPr>
          <p:cNvSpPr/>
          <p:nvPr/>
        </p:nvSpPr>
        <p:spPr>
          <a:xfrm>
            <a:off x="9820185" y="3020637"/>
            <a:ext cx="256688" cy="400563"/>
          </a:xfrm>
          <a:prstGeom prst="roundRect">
            <a:avLst/>
          </a:prstGeom>
          <a:solidFill>
            <a:srgbClr val="3399FF">
              <a:alpha val="4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410751" latinLnBrk="0" hangingPunct="0"/>
            <a:endParaRPr lang="ko-KR" altLang="en-US" sz="1969" dirty="0" err="1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B4B77D9A-73A6-4DFA-BC99-5C124B81B284}"/>
              </a:ext>
            </a:extLst>
          </p:cNvPr>
          <p:cNvSpPr/>
          <p:nvPr/>
        </p:nvSpPr>
        <p:spPr>
          <a:xfrm>
            <a:off x="8251814" y="4747195"/>
            <a:ext cx="249929" cy="400563"/>
          </a:xfrm>
          <a:prstGeom prst="roundRect">
            <a:avLst/>
          </a:prstGeom>
          <a:solidFill>
            <a:srgbClr val="3399FF">
              <a:alpha val="4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410751" latinLnBrk="0" hangingPunct="0"/>
            <a:endParaRPr lang="ko-KR" altLang="en-US" sz="1969" dirty="0" err="1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9D6BF6A-E7E4-4AAA-9D27-C8B12FE81F79}"/>
              </a:ext>
            </a:extLst>
          </p:cNvPr>
          <p:cNvGrpSpPr/>
          <p:nvPr/>
        </p:nvGrpSpPr>
        <p:grpSpPr>
          <a:xfrm>
            <a:off x="6966919" y="2945340"/>
            <a:ext cx="4496217" cy="2577094"/>
            <a:chOff x="7099879" y="4188906"/>
            <a:chExt cx="6394815" cy="3665312"/>
          </a:xfrm>
          <a:noFill/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DB4F5C-B868-47E4-9790-B9DA0FB55D13}"/>
                </a:ext>
              </a:extLst>
            </p:cNvPr>
            <p:cNvSpPr txBox="1"/>
            <p:nvPr/>
          </p:nvSpPr>
          <p:spPr>
            <a:xfrm>
              <a:off x="7099879" y="4188906"/>
              <a:ext cx="6394815" cy="3665312"/>
            </a:xfrm>
            <a:prstGeom prst="rect">
              <a:avLst/>
            </a:prstGeom>
            <a:grpFill/>
            <a:ln w="57150"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75935" tIns="75935" rIns="75935" bIns="75935" numCol="1" spcCol="38100" rtlCol="0" anchor="ctr">
              <a:spAutoFit/>
            </a:bodyPr>
            <a:lstStyle/>
            <a:p>
              <a:r>
                <a:rPr lang="en-US" altLang="ko-KR" sz="2250" dirty="0">
                  <a:solidFill>
                    <a:schemeClr val="tx1"/>
                  </a:solidFill>
                  <a:latin typeface="Consolas" panose="020B0609020204030204" pitchFamily="49" charset="0"/>
                </a:rPr>
                <a:t>char p[1],q[1] = {0};</a:t>
              </a:r>
            </a:p>
            <a:p>
              <a:endPara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endPara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2250" dirty="0">
                  <a:solidFill>
                    <a:schemeClr val="tx1"/>
                  </a:solidFill>
                  <a:latin typeface="Consolas" panose="020B0609020204030204" pitchFamily="49" charset="0"/>
                </a:rPr>
                <a:t>if (foo(p, q)) { </a:t>
              </a:r>
              <a:r>
                <a:rPr lang="en-US" altLang="ko-KR" sz="2250" dirty="0">
                  <a:solidFill>
                    <a:schemeClr val="accent6"/>
                  </a:solidFill>
                  <a:latin typeface="Consolas" panose="020B0609020204030204" pitchFamily="49" charset="0"/>
                </a:rPr>
                <a:t>//</a:t>
              </a:r>
              <a:r>
                <a:rPr lang="en-US" altLang="ko-KR" sz="2250" dirty="0" err="1">
                  <a:solidFill>
                    <a:schemeClr val="accent6"/>
                  </a:solidFill>
                  <a:latin typeface="Consolas" panose="020B0609020204030204" pitchFamily="49" charset="0"/>
                </a:rPr>
                <a:t>readonly</a:t>
              </a:r>
              <a:endPara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225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*(</a:t>
              </a:r>
              <a:r>
                <a:rPr lang="en-US" altLang="ko-KR" sz="225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p+i</a:t>
              </a:r>
              <a:r>
                <a:rPr lang="en-US" altLang="ko-KR" sz="2250" dirty="0">
                  <a:solidFill>
                    <a:schemeClr val="tx1"/>
                  </a:solidFill>
                  <a:latin typeface="Consolas" panose="020B0609020204030204" pitchFamily="49" charset="0"/>
                </a:rPr>
                <a:t>) = 10;</a:t>
              </a:r>
            </a:p>
            <a:p>
              <a:r>
                <a:rPr lang="en-US" altLang="ko-KR" sz="225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print(</a:t>
              </a:r>
              <a:r>
                <a:rPr lang="en-US" altLang="ko-KR" sz="2250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0</a:t>
              </a:r>
              <a:r>
                <a:rPr lang="en-US" altLang="ko-KR" sz="2250" dirty="0">
                  <a:solidFill>
                    <a:schemeClr val="tx1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altLang="ko-KR" sz="225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18" name="큰화살표">
              <a:extLst>
                <a:ext uri="{FF2B5EF4-FFF2-40B4-BE49-F238E27FC236}">
                  <a16:creationId xmlns:a16="http://schemas.microsoft.com/office/drawing/2014/main" id="{9001CF60-CBA4-4130-B0CE-1BF3EBC87706}"/>
                </a:ext>
              </a:extLst>
            </p:cNvPr>
            <p:cNvSpPr/>
            <p:nvPr/>
          </p:nvSpPr>
          <p:spPr>
            <a:xfrm>
              <a:off x="9493336" y="4886604"/>
              <a:ext cx="2177078" cy="2219657"/>
            </a:xfrm>
            <a:custGeom>
              <a:avLst/>
              <a:gdLst>
                <a:gd name="connsiteX0" fmla="*/ 1753643 w 1982336"/>
                <a:gd name="connsiteY0" fmla="*/ 0 h 2022913"/>
                <a:gd name="connsiteX1" fmla="*/ 1979112 w 1982336"/>
                <a:gd name="connsiteY1" fmla="*/ 964504 h 2022913"/>
                <a:gd name="connsiteX2" fmla="*/ 1603331 w 1982336"/>
                <a:gd name="connsiteY2" fmla="*/ 1903956 h 2022913"/>
                <a:gd name="connsiteX3" fmla="*/ 0 w 1982336"/>
                <a:gd name="connsiteY3" fmla="*/ 1979112 h 2022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2336" h="2022913">
                  <a:moveTo>
                    <a:pt x="1753643" y="0"/>
                  </a:moveTo>
                  <a:cubicBezTo>
                    <a:pt x="1878903" y="323589"/>
                    <a:pt x="2004164" y="647178"/>
                    <a:pt x="1979112" y="964504"/>
                  </a:cubicBezTo>
                  <a:cubicBezTo>
                    <a:pt x="1954060" y="1281830"/>
                    <a:pt x="1933183" y="1734855"/>
                    <a:pt x="1603331" y="1903956"/>
                  </a:cubicBezTo>
                  <a:cubicBezTo>
                    <a:pt x="1273479" y="2073057"/>
                    <a:pt x="636739" y="2026084"/>
                    <a:pt x="0" y="1979112"/>
                  </a:cubicBezTo>
                </a:path>
              </a:pathLst>
            </a:custGeom>
            <a:grpFill/>
            <a:ln w="57150" cap="flat">
              <a:solidFill>
                <a:srgbClr val="FF0000"/>
              </a:solidFill>
              <a:prstDash val="dash"/>
              <a:miter lim="400000"/>
              <a:headEnd type="none" w="med" len="med"/>
              <a:tailEnd type="arrow" w="med" len="med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4291" tIns="32145" rIns="64291" bIns="32145" numCol="1" spcCol="38100" rtlCol="0" anchor="t">
              <a:noAutofit/>
            </a:bodyPr>
            <a:lstStyle/>
            <a:p>
              <a:pPr defTabSz="642915"/>
              <a:endParaRPr lang="ko-KR" altLang="en-US" sz="1266" dirty="0">
                <a:latin typeface="Abadi" panose="020B0604020104020204" pitchFamily="34" charset="0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75289B9-FAB6-4C0E-9977-FF6EFA9F2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524" y="-29372"/>
            <a:ext cx="11608914" cy="1626995"/>
          </a:xfrm>
        </p:spPr>
        <p:txBody>
          <a:bodyPr>
            <a:normAutofit/>
          </a:bodyPr>
          <a:lstStyle/>
          <a:p>
            <a:pPr algn="ctr"/>
            <a:r>
              <a:rPr lang="en-US" altLang="ko-KR" sz="4800" dirty="0"/>
              <a:t>Constant Propagation and </a:t>
            </a:r>
            <a:r>
              <a:rPr lang="en-US" altLang="ko-KR" sz="4800" dirty="0" err="1"/>
              <a:t>Readonly</a:t>
            </a:r>
            <a:r>
              <a:rPr lang="en-US" altLang="ko-KR" sz="4800" dirty="0"/>
              <a:t> function</a:t>
            </a:r>
            <a:endParaRPr lang="ko-KR" altLang="en-US" sz="4800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764986D7-BA3F-4D17-978A-6B4F43BD6AF5}"/>
              </a:ext>
            </a:extLst>
          </p:cNvPr>
          <p:cNvSpPr/>
          <p:nvPr/>
        </p:nvSpPr>
        <p:spPr>
          <a:xfrm>
            <a:off x="5532373" y="3571694"/>
            <a:ext cx="1039288" cy="1002926"/>
          </a:xfrm>
          <a:prstGeom prst="right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endParaRPr lang="ko-KR" altLang="en-US" sz="2812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 Black" panose="020B0A04020102020204" pitchFamily="34" charset="0"/>
              <a:sym typeface="Gill San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A4683F-BB00-46CD-B4C5-E6CF1112F62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pPr/>
              <a:t>30</a:t>
            </a:fld>
            <a:endParaRPr lang="en-US" altLang="ko-KR" dirty="0"/>
          </a:p>
        </p:txBody>
      </p:sp>
      <p:sp>
        <p:nvSpPr>
          <p:cNvPr id="62" name="char p[1],q[1]">
            <a:extLst>
              <a:ext uri="{FF2B5EF4-FFF2-40B4-BE49-F238E27FC236}">
                <a16:creationId xmlns:a16="http://schemas.microsoft.com/office/drawing/2014/main" id="{9CBBD4BB-C318-4DF7-BCC2-3B2BC3C94805}"/>
              </a:ext>
            </a:extLst>
          </p:cNvPr>
          <p:cNvSpPr/>
          <p:nvPr/>
        </p:nvSpPr>
        <p:spPr>
          <a:xfrm>
            <a:off x="685816" y="3055041"/>
            <a:ext cx="3319026" cy="331756"/>
          </a:xfrm>
          <a:prstGeom prst="rect">
            <a:avLst/>
          </a:prstGeom>
          <a:solidFill>
            <a:srgbClr val="3399FF">
              <a:alpha val="40000"/>
            </a:srgbClr>
          </a:solidFill>
          <a:ln w="1905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1687" dirty="0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sp>
        <p:nvSpPr>
          <p:cNvPr id="63" name="*(p+1)=10">
            <a:extLst>
              <a:ext uri="{FF2B5EF4-FFF2-40B4-BE49-F238E27FC236}">
                <a16:creationId xmlns:a16="http://schemas.microsoft.com/office/drawing/2014/main" id="{EA4D7C8E-377C-4836-970D-A29337DF7139}"/>
              </a:ext>
            </a:extLst>
          </p:cNvPr>
          <p:cNvSpPr/>
          <p:nvPr/>
        </p:nvSpPr>
        <p:spPr>
          <a:xfrm>
            <a:off x="996523" y="4438368"/>
            <a:ext cx="1906924" cy="331756"/>
          </a:xfrm>
          <a:prstGeom prst="rect">
            <a:avLst/>
          </a:prstGeom>
          <a:solidFill>
            <a:srgbClr val="3399FF">
              <a:alpha val="40000"/>
            </a:srgbClr>
          </a:solidFill>
          <a:ln w="1905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1687" dirty="0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sp>
        <p:nvSpPr>
          <p:cNvPr id="64" name="chk(p,q)">
            <a:extLst>
              <a:ext uri="{FF2B5EF4-FFF2-40B4-BE49-F238E27FC236}">
                <a16:creationId xmlns:a16="http://schemas.microsoft.com/office/drawing/2014/main" id="{93664333-8699-4E5D-907F-B913B7F716D3}"/>
              </a:ext>
            </a:extLst>
          </p:cNvPr>
          <p:cNvSpPr/>
          <p:nvPr/>
        </p:nvSpPr>
        <p:spPr>
          <a:xfrm>
            <a:off x="1288944" y="4086359"/>
            <a:ext cx="1491201" cy="331756"/>
          </a:xfrm>
          <a:prstGeom prst="rect">
            <a:avLst/>
          </a:prstGeom>
          <a:solidFill>
            <a:srgbClr val="3399FF">
              <a:alpha val="40000"/>
            </a:srgbClr>
          </a:solidFill>
          <a:ln w="1905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1687" dirty="0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sp>
        <p:nvSpPr>
          <p:cNvPr id="65" name="q[0]">
            <a:extLst>
              <a:ext uri="{FF2B5EF4-FFF2-40B4-BE49-F238E27FC236}">
                <a16:creationId xmlns:a16="http://schemas.microsoft.com/office/drawing/2014/main" id="{56AFF942-00C6-4DCB-8D20-52FE22B9AD94}"/>
              </a:ext>
            </a:extLst>
          </p:cNvPr>
          <p:cNvSpPr/>
          <p:nvPr/>
        </p:nvSpPr>
        <p:spPr>
          <a:xfrm>
            <a:off x="1933414" y="4790376"/>
            <a:ext cx="654674" cy="331756"/>
          </a:xfrm>
          <a:prstGeom prst="rect">
            <a:avLst/>
          </a:prstGeom>
          <a:solidFill>
            <a:srgbClr val="3399FF">
              <a:alpha val="40000"/>
            </a:srgbClr>
          </a:solidFill>
          <a:ln w="1905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1687" dirty="0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C587C2-A67F-43F8-AE73-BB72AF0A0741}"/>
              </a:ext>
            </a:extLst>
          </p:cNvPr>
          <p:cNvSpPr txBox="1"/>
          <p:nvPr/>
        </p:nvSpPr>
        <p:spPr>
          <a:xfrm>
            <a:off x="628409" y="2945340"/>
            <a:ext cx="4430074" cy="2577094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5935" tIns="75935" rIns="75935" bIns="75935" numCol="1" spcCol="38100" rtlCol="0" anchor="ctr">
            <a:spAutoFit/>
          </a:bodyPr>
          <a:lstStyle/>
          <a:p>
            <a:pPr algn="l"/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char p[1],q[1] = {0};</a:t>
            </a:r>
          </a:p>
          <a:p>
            <a:pPr algn="l"/>
            <a:endParaRPr lang="en-US" altLang="ko-KR" sz="22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2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if (foo(p, q)) { </a:t>
            </a:r>
            <a:r>
              <a:rPr lang="en-US" altLang="ko-KR" sz="2250" dirty="0">
                <a:solidFill>
                  <a:schemeClr val="accent6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2250" dirty="0" err="1">
                <a:solidFill>
                  <a:schemeClr val="accent6"/>
                </a:solidFill>
                <a:latin typeface="Consolas" panose="020B0609020204030204" pitchFamily="49" charset="0"/>
              </a:rPr>
              <a:t>readonly</a:t>
            </a:r>
            <a:endParaRPr lang="en-US" altLang="ko-KR" sz="2250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  *(</a:t>
            </a:r>
            <a:r>
              <a:rPr lang="en-US" altLang="ko-KR" sz="2250" dirty="0" err="1">
                <a:solidFill>
                  <a:schemeClr val="tx1"/>
                </a:solidFill>
                <a:latin typeface="Consolas" panose="020B0609020204030204" pitchFamily="49" charset="0"/>
              </a:rPr>
              <a:t>p+i</a:t>
            </a:r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) = 10;</a:t>
            </a:r>
          </a:p>
          <a:p>
            <a:pPr algn="l"/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  print(q[0]);</a:t>
            </a:r>
          </a:p>
          <a:p>
            <a:pPr algn="l"/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233151" y="3386797"/>
            <a:ext cx="4903963" cy="736353"/>
            <a:chOff x="233151" y="3386797"/>
            <a:chExt cx="4903963" cy="736353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233151" y="3386797"/>
              <a:ext cx="4903963" cy="49977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atin typeface="Consolas" panose="020B0609020204030204" pitchFamily="49" charset="0"/>
                </a:rPr>
                <a:t>return (</a:t>
              </a:r>
              <a:r>
                <a:rPr lang="en-US" altLang="ko-KR" sz="2400" b="1" dirty="0" err="1">
                  <a:latin typeface="Consolas" panose="020B0609020204030204" pitchFamily="49" charset="0"/>
                </a:rPr>
                <a:t>int</a:t>
              </a:r>
              <a:r>
                <a:rPr lang="en-US" altLang="ko-KR" sz="2400" b="1" dirty="0">
                  <a:latin typeface="Consolas" panose="020B0609020204030204" pitchFamily="49" charset="0"/>
                </a:rPr>
                <a:t>)(p+1) == (</a:t>
              </a:r>
              <a:r>
                <a:rPr lang="en-US" altLang="ko-KR" sz="2400" b="1" dirty="0" err="1">
                  <a:latin typeface="Consolas" panose="020B0609020204030204" pitchFamily="49" charset="0"/>
                </a:rPr>
                <a:t>int</a:t>
              </a:r>
              <a:r>
                <a:rPr lang="en-US" altLang="ko-KR" sz="2400" b="1" dirty="0">
                  <a:latin typeface="Consolas" panose="020B0609020204030204" pitchFamily="49" charset="0"/>
                </a:rPr>
                <a:t>)q?</a:t>
              </a:r>
              <a:endParaRPr lang="ko-KR" altLang="en-US" sz="2400" b="1" dirty="0">
                <a:latin typeface="Consolas" panose="020B0609020204030204" pitchFamily="49" charset="0"/>
              </a:endParaRPr>
            </a:p>
          </p:txBody>
        </p:sp>
        <p:sp>
          <p:nvSpPr>
            <p:cNvPr id="10" name="아래쪽 화살표 9"/>
            <p:cNvSpPr/>
            <p:nvPr/>
          </p:nvSpPr>
          <p:spPr>
            <a:xfrm>
              <a:off x="1348789" y="3893901"/>
              <a:ext cx="507385" cy="229249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434938" y="4721757"/>
            <a:ext cx="578917" cy="810803"/>
            <a:chOff x="1434938" y="4721757"/>
            <a:chExt cx="578917" cy="810803"/>
          </a:xfrm>
        </p:grpSpPr>
        <p:sp>
          <p:nvSpPr>
            <p:cNvPr id="68" name="모서리가 둥근 직사각형 67"/>
            <p:cNvSpPr/>
            <p:nvPr/>
          </p:nvSpPr>
          <p:spPr>
            <a:xfrm>
              <a:off x="1434938" y="5032784"/>
              <a:ext cx="578917" cy="49977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atin typeface="Consolas" panose="020B0609020204030204" pitchFamily="49" charset="0"/>
                </a:rPr>
                <a:t>1?</a:t>
              </a:r>
              <a:endParaRPr lang="ko-KR" altLang="en-US" sz="2400" b="1" dirty="0">
                <a:latin typeface="Consolas" panose="020B0609020204030204" pitchFamily="49" charset="0"/>
              </a:endParaRPr>
            </a:p>
          </p:txBody>
        </p:sp>
        <p:sp>
          <p:nvSpPr>
            <p:cNvPr id="69" name="아래쪽 화살표 68"/>
            <p:cNvSpPr/>
            <p:nvPr/>
          </p:nvSpPr>
          <p:spPr>
            <a:xfrm flipV="1">
              <a:off x="1482093" y="4721757"/>
              <a:ext cx="451321" cy="300901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01390B5-3D5F-4F73-BDDB-186E332058F2}"/>
              </a:ext>
            </a:extLst>
          </p:cNvPr>
          <p:cNvSpPr/>
          <p:nvPr/>
        </p:nvSpPr>
        <p:spPr>
          <a:xfrm>
            <a:off x="5294964" y="4597516"/>
            <a:ext cx="1457261" cy="937627"/>
          </a:xfrm>
          <a:prstGeom prst="rect">
            <a:avLst/>
          </a:prstGeom>
          <a:solidFill>
            <a:schemeClr val="accent1"/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algn="ctr"/>
            <a:r>
              <a:rPr lang="en-US" altLang="ko-KR" sz="2812" dirty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constant</a:t>
            </a:r>
          </a:p>
          <a:p>
            <a:pPr algn="ctr"/>
            <a:r>
              <a:rPr lang="en-US" altLang="ko-KR" sz="2812" dirty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prop.</a:t>
            </a:r>
          </a:p>
        </p:txBody>
      </p:sp>
    </p:spTree>
    <p:extLst>
      <p:ext uri="{BB962C8B-B14F-4D97-AF65-F5344CB8AC3E}">
        <p14:creationId xmlns:p14="http://schemas.microsoft.com/office/powerpoint/2010/main" val="9969598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4400" dirty="0"/>
              <a:t>Integer Equality Propagation and Performance</a:t>
            </a:r>
            <a:endParaRPr lang="ko-KR" altLang="en-US" sz="44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95691" y="1499608"/>
            <a:ext cx="11600618" cy="4515112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ko-KR" sz="3500" dirty="0">
                <a:latin typeface="Arial" panose="020B0604020202020204" pitchFamily="34" charset="0"/>
                <a:cs typeface="Arial" panose="020B0604020202020204" pitchFamily="34" charset="0"/>
              </a:rPr>
              <a:t>Performed by many optimizations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CVP, Instruction Simplify, GVN, Loop Exit Value Rewrite, …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3500" dirty="0">
                <a:latin typeface="Arial" panose="020B0604020202020204" pitchFamily="34" charset="0"/>
                <a:cs typeface="Arial" panose="020B0604020202020204" pitchFamily="34" charset="0"/>
              </a:rPr>
              <a:t>Reduces code size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-10% in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minisat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-6% in smg2000, -4% in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simple_types_constant_folding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3500" dirty="0">
                <a:latin typeface="Arial" panose="020B0604020202020204" pitchFamily="34" charset="0"/>
                <a:cs typeface="Arial" panose="020B0604020202020204" pitchFamily="34" charset="0"/>
              </a:rPr>
              <a:t>Boosts performance in small benchmarks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x2000 speedup in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nestedloop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pPr/>
              <a:t>31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68370829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F0470-6DE9-4EAB-AEEC-6F724F94E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4800" dirty="0"/>
              <a:t>Sound Optimizations that are already in LLVM</a:t>
            </a:r>
            <a:endParaRPr lang="ko-KR" altLang="en-US" sz="4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524F52-85E6-4502-8AC5-E45CE798D73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5716673" y="6509743"/>
            <a:ext cx="270499" cy="266900"/>
          </a:xfrm>
        </p:spPr>
        <p:txBody>
          <a:bodyPr/>
          <a:lstStyle/>
          <a:p>
            <a:fld id="{86CB4B4D-7CA3-9044-876B-883B54F8677D}" type="slidenum">
              <a:rPr lang="en-US" altLang="ko-KR" smtClean="0"/>
              <a:pPr/>
              <a:t>32</a:t>
            </a:fld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D13393-3FFB-430A-B7F3-2226DA4C9FB7}"/>
              </a:ext>
            </a:extLst>
          </p:cNvPr>
          <p:cNvSpPr/>
          <p:nvPr/>
        </p:nvSpPr>
        <p:spPr>
          <a:xfrm>
            <a:off x="481188" y="3249590"/>
            <a:ext cx="530716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2800" dirty="0">
                <a:latin typeface="Consolas" panose="020B0609020204030204" pitchFamily="49" charset="0"/>
              </a:rPr>
              <a:t>select (p==null), p, null</a:t>
            </a:r>
            <a:endParaRPr lang="ko-KR" altLang="en-US" sz="2800" dirty="0"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1277A39-47E9-4214-A0A0-3AD43DF79D44}"/>
              </a:ext>
            </a:extLst>
          </p:cNvPr>
          <p:cNvSpPr/>
          <p:nvPr/>
        </p:nvSpPr>
        <p:spPr>
          <a:xfrm>
            <a:off x="6759473" y="3237882"/>
            <a:ext cx="479831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2800" dirty="0">
                <a:latin typeface="Consolas" panose="020B0609020204030204" pitchFamily="49" charset="0"/>
              </a:rPr>
              <a:t>null </a:t>
            </a:r>
            <a:r>
              <a:rPr lang="en-US" altLang="ko-KR" sz="2800" dirty="0">
                <a:solidFill>
                  <a:schemeClr val="accent1"/>
                </a:solidFill>
                <a:latin typeface="Consolas" panose="020B0609020204030204" pitchFamily="49" charset="0"/>
              </a:rPr>
              <a:t>// null=(void*)0</a:t>
            </a:r>
            <a:endParaRPr lang="ko-KR" altLang="en-US" sz="28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BC8624C-5B3C-4690-B9A0-FBCAE653B456}"/>
              </a:ext>
            </a:extLst>
          </p:cNvPr>
          <p:cNvSpPr/>
          <p:nvPr/>
        </p:nvSpPr>
        <p:spPr>
          <a:xfrm>
            <a:off x="6031786" y="3249590"/>
            <a:ext cx="488157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44939E8-4BAB-465B-8527-6CA970DA5C50}"/>
              </a:ext>
            </a:extLst>
          </p:cNvPr>
          <p:cNvSpPr/>
          <p:nvPr/>
        </p:nvSpPr>
        <p:spPr>
          <a:xfrm>
            <a:off x="488788" y="1981477"/>
            <a:ext cx="5318668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2800" dirty="0" err="1">
                <a:latin typeface="Consolas" panose="020B0609020204030204" pitchFamily="49" charset="0"/>
              </a:rPr>
              <a:t>gep</a:t>
            </a:r>
            <a:r>
              <a:rPr lang="en-US" altLang="ko-KR" sz="2800" dirty="0">
                <a:latin typeface="Consolas" panose="020B0609020204030204" pitchFamily="49" charset="0"/>
              </a:rPr>
              <a:t>(p, -(</a:t>
            </a:r>
            <a:r>
              <a:rPr lang="en-US" altLang="ko-KR" sz="2800" dirty="0" err="1">
                <a:latin typeface="Consolas" panose="020B0609020204030204" pitchFamily="49" charset="0"/>
              </a:rPr>
              <a:t>int</a:t>
            </a:r>
            <a:r>
              <a:rPr lang="en-US" altLang="ko-KR" sz="2800" dirty="0">
                <a:latin typeface="Consolas" panose="020B0609020204030204" pitchFamily="49" charset="0"/>
              </a:rPr>
              <a:t>)q)</a:t>
            </a:r>
            <a:endParaRPr lang="ko-KR" altLang="en-US" sz="2800" dirty="0"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DA61FEE-8A00-4A30-BFDD-90FF4CE46C6F}"/>
              </a:ext>
            </a:extLst>
          </p:cNvPr>
          <p:cNvSpPr/>
          <p:nvPr/>
        </p:nvSpPr>
        <p:spPr>
          <a:xfrm>
            <a:off x="6759473" y="1981477"/>
            <a:ext cx="479831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2800" dirty="0">
                <a:latin typeface="Consolas" panose="020B0609020204030204" pitchFamily="49" charset="0"/>
              </a:rPr>
              <a:t>(void*)((</a:t>
            </a:r>
            <a:r>
              <a:rPr lang="en-US" altLang="ko-KR" sz="2800" dirty="0" err="1">
                <a:latin typeface="Consolas" panose="020B0609020204030204" pitchFamily="49" charset="0"/>
              </a:rPr>
              <a:t>int</a:t>
            </a:r>
            <a:r>
              <a:rPr lang="en-US" altLang="ko-KR" sz="2800" dirty="0">
                <a:latin typeface="Consolas" panose="020B0609020204030204" pitchFamily="49" charset="0"/>
              </a:rPr>
              <a:t>)p-(</a:t>
            </a:r>
            <a:r>
              <a:rPr lang="en-US" altLang="ko-KR" sz="2800" dirty="0" err="1">
                <a:latin typeface="Consolas" panose="020B0609020204030204" pitchFamily="49" charset="0"/>
              </a:rPr>
              <a:t>int</a:t>
            </a:r>
            <a:r>
              <a:rPr lang="en-US" altLang="ko-KR" sz="2800" dirty="0">
                <a:latin typeface="Consolas" panose="020B0609020204030204" pitchFamily="49" charset="0"/>
              </a:rPr>
              <a:t>)q)</a:t>
            </a:r>
            <a:endParaRPr lang="ko-KR" altLang="en-US" sz="2800" dirty="0"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75EF519E-675E-423E-8072-579C791088E5}"/>
              </a:ext>
            </a:extLst>
          </p:cNvPr>
          <p:cNvSpPr/>
          <p:nvPr/>
        </p:nvSpPr>
        <p:spPr>
          <a:xfrm>
            <a:off x="6039386" y="1964110"/>
            <a:ext cx="488157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E03854B-C66F-4022-981C-3883F34626EE}"/>
              </a:ext>
            </a:extLst>
          </p:cNvPr>
          <p:cNvSpPr/>
          <p:nvPr/>
        </p:nvSpPr>
        <p:spPr>
          <a:xfrm>
            <a:off x="556321" y="4205021"/>
            <a:ext cx="10966129" cy="1365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Rationale</a:t>
            </a:r>
          </a:p>
          <a:p>
            <a:pPr algn="ctr"/>
            <a:r>
              <a:rPr lang="en-US" altLang="ko-KR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safe to replace p with (void*)(</a:t>
            </a:r>
            <a:r>
              <a:rPr lang="en-US" altLang="ko-KR" sz="3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ko-KR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)p.</a:t>
            </a:r>
          </a:p>
        </p:txBody>
      </p:sp>
    </p:spTree>
    <p:extLst>
      <p:ext uri="{BB962C8B-B14F-4D97-AF65-F5344CB8AC3E}">
        <p14:creationId xmlns:p14="http://schemas.microsoft.com/office/powerpoint/2010/main" val="3023865380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4800" dirty="0"/>
              <a:t>Delayed Inbounds Checking </a:t>
            </a:r>
            <a:endParaRPr lang="ko-KR" altLang="en-US" sz="4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B6293D-4BFB-4CBB-AAB5-B4B09CC8500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pPr/>
              <a:t>33</a:t>
            </a:fld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070C55-721A-4FBF-A40E-63A1779BE698}"/>
              </a:ext>
            </a:extLst>
          </p:cNvPr>
          <p:cNvSpPr/>
          <p:nvPr/>
        </p:nvSpPr>
        <p:spPr>
          <a:xfrm>
            <a:off x="1163638" y="1991403"/>
            <a:ext cx="10093642" cy="39703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2800" dirty="0">
                <a:latin typeface="Consolas" panose="020B0609020204030204" pitchFamily="49" charset="0"/>
              </a:rPr>
              <a:t>p = (char*)0x100 // p=(0x100,*)</a:t>
            </a:r>
          </a:p>
          <a:p>
            <a:r>
              <a:rPr lang="en-US" altLang="ko-KR" sz="2800" dirty="0">
                <a:latin typeface="Consolas" panose="020B0609020204030204" pitchFamily="49" charset="0"/>
              </a:rPr>
              <a:t>p2 = </a:t>
            </a:r>
            <a:r>
              <a:rPr lang="en-US" altLang="ko-KR" sz="2800" dirty="0" err="1">
                <a:latin typeface="Consolas" panose="020B0609020204030204" pitchFamily="49" charset="0"/>
              </a:rPr>
              <a:t>gep</a:t>
            </a:r>
            <a:r>
              <a:rPr lang="en-US" altLang="ko-KR" sz="2800" dirty="0">
                <a:latin typeface="Consolas" panose="020B0609020204030204" pitchFamily="49" charset="0"/>
              </a:rPr>
              <a:t> p, 1    // p=(0x101,*)</a:t>
            </a:r>
          </a:p>
          <a:p>
            <a:endParaRPr lang="en-US" altLang="ko-KR" sz="2800" dirty="0">
              <a:latin typeface="Consolas" panose="020B0609020204030204" pitchFamily="49" charset="0"/>
            </a:endParaRPr>
          </a:p>
          <a:p>
            <a:r>
              <a:rPr lang="en-US" altLang="ko-KR" sz="2800" dirty="0">
                <a:latin typeface="Consolas" panose="020B0609020204030204" pitchFamily="49" charset="0"/>
              </a:rPr>
              <a:t>p3 = </a:t>
            </a:r>
            <a:r>
              <a:rPr lang="en-US" altLang="ko-KR" sz="2800" dirty="0" err="1">
                <a:latin typeface="Consolas" panose="020B0609020204030204" pitchFamily="49" charset="0"/>
              </a:rPr>
              <a:t>gep</a:t>
            </a:r>
            <a:r>
              <a:rPr lang="en-US" altLang="ko-KR" sz="2800" dirty="0">
                <a:latin typeface="Consolas" panose="020B0609020204030204" pitchFamily="49" charset="0"/>
              </a:rPr>
              <a:t> inbounds p, 1</a:t>
            </a:r>
            <a:br>
              <a:rPr lang="en-US" altLang="ko-KR" sz="2800" dirty="0">
                <a:latin typeface="Consolas" panose="020B0609020204030204" pitchFamily="49" charset="0"/>
              </a:rPr>
            </a:br>
            <a:r>
              <a:rPr lang="en-US" altLang="ko-KR" sz="2800" dirty="0">
                <a:latin typeface="Consolas" panose="020B0609020204030204" pitchFamily="49" charset="0"/>
              </a:rPr>
              <a:t>                 // p = (0x101,*,</a:t>
            </a:r>
            <a:r>
              <a:rPr lang="en-US" altLang="ko-KR" sz="2800" dirty="0">
                <a:solidFill>
                  <a:srgbClr val="FF0000"/>
                </a:solidFill>
                <a:latin typeface="Consolas" panose="020B0609020204030204" pitchFamily="49" charset="0"/>
              </a:rPr>
              <a:t>{0x100,0x101}</a:t>
            </a:r>
            <a:r>
              <a:rPr lang="en-US" altLang="ko-KR" sz="2800" dirty="0">
                <a:latin typeface="Consolas" panose="020B0609020204030204" pitchFamily="49" charset="0"/>
              </a:rPr>
              <a:t>)</a:t>
            </a:r>
          </a:p>
          <a:p>
            <a:endParaRPr lang="en-US" altLang="ko-KR" sz="2800" dirty="0">
              <a:latin typeface="Consolas" panose="020B0609020204030204" pitchFamily="49" charset="0"/>
            </a:endParaRPr>
          </a:p>
          <a:p>
            <a:r>
              <a:rPr lang="en-US" altLang="ko-KR" sz="2800" dirty="0">
                <a:latin typeface="Consolas" panose="020B0609020204030204" pitchFamily="49" charset="0"/>
              </a:rPr>
              <a:t>load p3          // </a:t>
            </a:r>
            <a:r>
              <a:rPr lang="en-US" altLang="ko-KR" sz="2800" dirty="0">
                <a:solidFill>
                  <a:srgbClr val="FF0000"/>
                </a:solidFill>
                <a:latin typeface="Consolas" panose="020B0609020204030204" pitchFamily="49" charset="0"/>
              </a:rPr>
              <a:t>0x100, 0x101</a:t>
            </a:r>
            <a:r>
              <a:rPr lang="en-US" altLang="ko-KR" sz="2800" dirty="0">
                <a:latin typeface="Consolas" panose="020B0609020204030204" pitchFamily="49" charset="0"/>
              </a:rPr>
              <a:t> should be</a:t>
            </a:r>
          </a:p>
          <a:p>
            <a:r>
              <a:rPr lang="en-US" altLang="ko-KR" sz="2800" dirty="0">
                <a:latin typeface="Consolas" panose="020B0609020204030204" pitchFamily="49" charset="0"/>
              </a:rPr>
              <a:t>                 // in-bounds </a:t>
            </a:r>
            <a:r>
              <a:rPr lang="en-US" altLang="ko-KR" sz="2800" dirty="0" err="1">
                <a:latin typeface="Consolas" panose="020B0609020204030204" pitchFamily="49" charset="0"/>
              </a:rPr>
              <a:t>addrs</a:t>
            </a:r>
            <a:r>
              <a:rPr lang="en-US" altLang="ko-KR" sz="2800" dirty="0">
                <a:latin typeface="Consolas" panose="020B0609020204030204" pitchFamily="49" charset="0"/>
              </a:rPr>
              <a:t> of the</a:t>
            </a:r>
          </a:p>
          <a:p>
            <a:r>
              <a:rPr lang="en-US" altLang="ko-KR" sz="2800" dirty="0">
                <a:latin typeface="Consolas" panose="020B0609020204030204" pitchFamily="49" charset="0"/>
              </a:rPr>
              <a:t>                 // object at 0x101</a:t>
            </a:r>
            <a:endParaRPr lang="ko-KR" altLang="en-US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8444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72671FE-7C02-E14B-A5D4-BC7CFF2A2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25" y="1249804"/>
            <a:ext cx="7257521" cy="54431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802C5F-353F-0846-A668-A8953E863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25" y="1249804"/>
            <a:ext cx="7257521" cy="54431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247697-B094-304D-84E6-EAED36840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702"/>
            <a:ext cx="10515600" cy="1325563"/>
          </a:xfrm>
        </p:spPr>
        <p:txBody>
          <a:bodyPr/>
          <a:lstStyle/>
          <a:p>
            <a:r>
              <a:rPr lang="ko-KR" altLang="en-US" dirty="0"/>
              <a:t>안전성과 관련된 </a:t>
            </a:r>
            <a:r>
              <a:rPr lang="en-US" altLang="ko-KR" dirty="0"/>
              <a:t>Technical Talk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80AC1-D16C-4944-85D2-F471D9187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82925" y="6327820"/>
            <a:ext cx="2743200" cy="365125"/>
          </a:xfrm>
        </p:spPr>
        <p:txBody>
          <a:bodyPr/>
          <a:lstStyle/>
          <a:p>
            <a:fld id="{63F4401D-A11C-496A-8B2A-2D011F69093F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B4C8D3-B2E8-E542-81A6-E8DBADBEF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25" y="1249804"/>
            <a:ext cx="7257521" cy="54431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F7053D-FA41-2D46-BC43-F094BF41AC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25" y="1249804"/>
            <a:ext cx="7257521" cy="54431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5D7EFB-9471-7E47-9043-E71E276025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25" y="1249804"/>
            <a:ext cx="7257521" cy="544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DC1E96-C5A1-4A3B-B6CC-44DD8C7A3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4401D-A11C-496A-8B2A-2D011F69093F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D0D4F2E5-F774-4586-898F-4A473D5AA61D}"/>
              </a:ext>
            </a:extLst>
          </p:cNvPr>
          <p:cNvSpPr txBox="1">
            <a:spLocks/>
          </p:cNvSpPr>
          <p:nvPr/>
        </p:nvSpPr>
        <p:spPr>
          <a:xfrm>
            <a:off x="327524" y="-29372"/>
            <a:ext cx="11608914" cy="162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56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개괄</a:t>
            </a:r>
            <a:endParaRPr lang="ko-KR" altLang="en-US" sz="563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B63708BB-5801-42CE-976F-78113DD8D6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9494364"/>
                  </p:ext>
                </p:extLst>
              </p:nvPr>
            </p:nvGraphicFramePr>
            <p:xfrm>
              <a:off x="228598" y="1986351"/>
              <a:ext cx="11707840" cy="2885298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980571">
                      <a:extLst>
                        <a:ext uri="{9D8B030D-6E8A-4147-A177-3AD203B41FA5}">
                          <a16:colId xmlns:a16="http://schemas.microsoft.com/office/drawing/2014/main" val="786976685"/>
                        </a:ext>
                      </a:extLst>
                    </a:gridCol>
                    <a:gridCol w="4046325">
                      <a:extLst>
                        <a:ext uri="{9D8B030D-6E8A-4147-A177-3AD203B41FA5}">
                          <a16:colId xmlns:a16="http://schemas.microsoft.com/office/drawing/2014/main" val="845574006"/>
                        </a:ext>
                      </a:extLst>
                    </a:gridCol>
                    <a:gridCol w="5680944">
                      <a:extLst>
                        <a:ext uri="{9D8B030D-6E8A-4147-A177-3AD203B41FA5}">
                          <a16:colId xmlns:a16="http://schemas.microsoft.com/office/drawing/2014/main" val="464632728"/>
                        </a:ext>
                      </a:extLst>
                    </a:gridCol>
                  </a:tblGrid>
                  <a:tr h="680578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3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Assembly</a:t>
                          </a:r>
                        </a:p>
                        <a:p>
                          <a:pPr algn="ctr" latinLnBrk="1"/>
                          <a:r>
                            <a:rPr lang="en-US" altLang="ko-KR" sz="3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(x86-64, ARM, ..)</a:t>
                          </a:r>
                          <a:endParaRPr lang="ko-KR" alt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3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LLVM IR</a:t>
                          </a:r>
                          <a:endParaRPr lang="ko-KR" alt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78110189"/>
                      </a:ext>
                    </a:extLst>
                  </a:tr>
                  <a:tr h="99453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3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Pointer</a:t>
                          </a:r>
                          <a:endParaRPr lang="ko-KR" alt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[0, </m:t>
                                </m:r>
                                <m:sSup>
                                  <m:sSupPr>
                                    <m:ctrlP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64</m:t>
                                    </m:r>
                                  </m:sup>
                                </m:sSup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vl="1" algn="l" latinLnBrk="1"/>
                          <a14:m>
                            <m:oMath xmlns:m="http://schemas.openxmlformats.org/officeDocument/2006/math"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[0, </m:t>
                              </m:r>
                              <m:sSup>
                                <m:sSupPr>
                                  <m:ctrlPr>
                                    <a:rPr lang="en-US" altLang="ko-KR" sz="32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32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ko-KR" sz="32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64</m:t>
                                  </m:r>
                                </m:sup>
                              </m:sSup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ko-KR" altLang="en-US" sz="3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altLang="ko-KR" sz="3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+ </a:t>
                          </a:r>
                          <a:r>
                            <a:rPr lang="ko-KR" altLang="en-US" sz="2800" i="1" dirty="0">
                              <a:solidFill>
                                <a:srgbClr val="FF00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출신지</a:t>
                          </a:r>
                          <a:r>
                            <a:rPr lang="en-US" altLang="ko-KR" sz="2800" i="1" dirty="0">
                              <a:solidFill>
                                <a:srgbClr val="FF00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(provenance)</a:t>
                          </a:r>
                          <a:endParaRPr lang="ko-KR" altLang="en-US" sz="3200" i="1" dirty="0">
                            <a:solidFill>
                              <a:srgbClr val="FF000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49633337"/>
                      </a:ext>
                    </a:extLst>
                  </a:tr>
                  <a:tr h="82396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3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Integer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[0, </m:t>
                                </m:r>
                                <m:sSup>
                                  <m:sSupPr>
                                    <m:ctrlP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64</m:t>
                                    </m:r>
                                  </m:sup>
                                </m:sSup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3200" b="1" dirty="0">
                            <a:solidFill>
                              <a:srgbClr val="FF000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vl="1" algn="l" latinLnBrk="1"/>
                          <a14:m>
                            <m:oMath xmlns:m="http://schemas.openxmlformats.org/officeDocument/2006/math"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[0, </m:t>
                              </m:r>
                              <m:sSup>
                                <m:sSupPr>
                                  <m:ctrlPr>
                                    <a:rPr lang="en-US" altLang="ko-KR" sz="32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32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ko-KR" sz="32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64</m:t>
                                  </m:r>
                                </m:sup>
                              </m:sSup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ko-KR" altLang="en-US" sz="3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altLang="ko-KR" sz="3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+ </a:t>
                          </a:r>
                          <a:r>
                            <a:rPr lang="en-US" altLang="ko-KR" sz="3200" b="1" dirty="0">
                              <a:solidFill>
                                <a:srgbClr val="FF00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?</a:t>
                          </a:r>
                          <a:endParaRPr lang="ko-KR" altLang="en-US" sz="3200" b="1" dirty="0">
                            <a:solidFill>
                              <a:srgbClr val="FF000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9950568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B63708BB-5801-42CE-976F-78113DD8D6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9494364"/>
                  </p:ext>
                </p:extLst>
              </p:nvPr>
            </p:nvGraphicFramePr>
            <p:xfrm>
              <a:off x="228598" y="1986351"/>
              <a:ext cx="11707840" cy="2885298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980571">
                      <a:extLst>
                        <a:ext uri="{9D8B030D-6E8A-4147-A177-3AD203B41FA5}">
                          <a16:colId xmlns:a16="http://schemas.microsoft.com/office/drawing/2014/main" val="786976685"/>
                        </a:ext>
                      </a:extLst>
                    </a:gridCol>
                    <a:gridCol w="4046325">
                      <a:extLst>
                        <a:ext uri="{9D8B030D-6E8A-4147-A177-3AD203B41FA5}">
                          <a16:colId xmlns:a16="http://schemas.microsoft.com/office/drawing/2014/main" val="845574006"/>
                        </a:ext>
                      </a:extLst>
                    </a:gridCol>
                    <a:gridCol w="5680944">
                      <a:extLst>
                        <a:ext uri="{9D8B030D-6E8A-4147-A177-3AD203B41FA5}">
                          <a16:colId xmlns:a16="http://schemas.microsoft.com/office/drawing/2014/main" val="464632728"/>
                        </a:ext>
                      </a:extLst>
                    </a:gridCol>
                  </a:tblGrid>
                  <a:tr h="106680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3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Assembly</a:t>
                          </a:r>
                        </a:p>
                        <a:p>
                          <a:pPr algn="ctr" latinLnBrk="1"/>
                          <a:r>
                            <a:rPr lang="en-US" altLang="ko-KR" sz="3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(x86-64, ARM, ..)</a:t>
                          </a:r>
                          <a:endParaRPr lang="ko-KR" alt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3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LLVM IR</a:t>
                          </a:r>
                          <a:endParaRPr lang="ko-KR" alt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78110189"/>
                      </a:ext>
                    </a:extLst>
                  </a:tr>
                  <a:tr h="99453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3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Pointer</a:t>
                          </a:r>
                          <a:endParaRPr lang="ko-KR" alt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8903" t="-113924" r="-140439" b="-886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6027" t="-113924" b="-886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9633337"/>
                      </a:ext>
                    </a:extLst>
                  </a:tr>
                  <a:tr h="82396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3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Integer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8903" t="-260000" r="-140439" b="-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6027" t="-260000" b="-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95056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05492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har p[1],q[1]">
            <a:extLst>
              <a:ext uri="{FF2B5EF4-FFF2-40B4-BE49-F238E27FC236}">
                <a16:creationId xmlns:a16="http://schemas.microsoft.com/office/drawing/2014/main" id="{9CBBD4BB-C318-4DF7-BCC2-3B2BC3C94805}"/>
              </a:ext>
            </a:extLst>
          </p:cNvPr>
          <p:cNvSpPr/>
          <p:nvPr/>
        </p:nvSpPr>
        <p:spPr>
          <a:xfrm>
            <a:off x="685816" y="3055041"/>
            <a:ext cx="3319026" cy="331756"/>
          </a:xfrm>
          <a:prstGeom prst="rect">
            <a:avLst/>
          </a:prstGeom>
          <a:solidFill>
            <a:srgbClr val="3399FF">
              <a:alpha val="40000"/>
            </a:srgbClr>
          </a:solidFill>
          <a:ln w="1905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1687" dirty="0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sp>
        <p:nvSpPr>
          <p:cNvPr id="51" name="ip = (int)(p+1)">
            <a:extLst>
              <a:ext uri="{FF2B5EF4-FFF2-40B4-BE49-F238E27FC236}">
                <a16:creationId xmlns:a16="http://schemas.microsoft.com/office/drawing/2014/main" id="{B65E83D7-7949-4991-94B7-2954A8068FA3}"/>
              </a:ext>
            </a:extLst>
          </p:cNvPr>
          <p:cNvSpPr/>
          <p:nvPr/>
        </p:nvSpPr>
        <p:spPr>
          <a:xfrm>
            <a:off x="1335295" y="3399488"/>
            <a:ext cx="2549001" cy="331756"/>
          </a:xfrm>
          <a:prstGeom prst="rect">
            <a:avLst/>
          </a:prstGeom>
          <a:solidFill>
            <a:srgbClr val="3399FF">
              <a:alpha val="40000"/>
            </a:srgbClr>
          </a:solidFill>
          <a:ln w="1905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1687" dirty="0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sp>
        <p:nvSpPr>
          <p:cNvPr id="56" name="iq = (int)q">
            <a:extLst>
              <a:ext uri="{FF2B5EF4-FFF2-40B4-BE49-F238E27FC236}">
                <a16:creationId xmlns:a16="http://schemas.microsoft.com/office/drawing/2014/main" id="{DBC1E90F-98CF-4606-AAC9-A9CFDD169FF9}"/>
              </a:ext>
            </a:extLst>
          </p:cNvPr>
          <p:cNvSpPr/>
          <p:nvPr/>
        </p:nvSpPr>
        <p:spPr>
          <a:xfrm>
            <a:off x="1335295" y="3743693"/>
            <a:ext cx="1906924" cy="331756"/>
          </a:xfrm>
          <a:prstGeom prst="rect">
            <a:avLst/>
          </a:prstGeom>
          <a:solidFill>
            <a:srgbClr val="3399FF">
              <a:alpha val="40000"/>
            </a:srgbClr>
          </a:solidFill>
          <a:ln w="1905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1687" dirty="0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sp>
        <p:nvSpPr>
          <p:cNvPr id="34" name="*(p+1)=10">
            <a:extLst>
              <a:ext uri="{FF2B5EF4-FFF2-40B4-BE49-F238E27FC236}">
                <a16:creationId xmlns:a16="http://schemas.microsoft.com/office/drawing/2014/main" id="{EA4D7C8E-377C-4836-970D-A29337DF7139}"/>
              </a:ext>
            </a:extLst>
          </p:cNvPr>
          <p:cNvSpPr/>
          <p:nvPr/>
        </p:nvSpPr>
        <p:spPr>
          <a:xfrm>
            <a:off x="996523" y="4438368"/>
            <a:ext cx="1906924" cy="331756"/>
          </a:xfrm>
          <a:prstGeom prst="rect">
            <a:avLst/>
          </a:prstGeom>
          <a:solidFill>
            <a:srgbClr val="3399FF">
              <a:alpha val="40000"/>
            </a:srgbClr>
          </a:solidFill>
          <a:ln w="1905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1687" dirty="0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sp>
        <p:nvSpPr>
          <p:cNvPr id="46" name="iq==ip">
            <a:extLst>
              <a:ext uri="{FF2B5EF4-FFF2-40B4-BE49-F238E27FC236}">
                <a16:creationId xmlns:a16="http://schemas.microsoft.com/office/drawing/2014/main" id="{93664333-8699-4E5D-907F-B913B7F716D3}"/>
              </a:ext>
            </a:extLst>
          </p:cNvPr>
          <p:cNvSpPr/>
          <p:nvPr/>
        </p:nvSpPr>
        <p:spPr>
          <a:xfrm>
            <a:off x="1288944" y="4086359"/>
            <a:ext cx="1309349" cy="331756"/>
          </a:xfrm>
          <a:prstGeom prst="rect">
            <a:avLst/>
          </a:prstGeom>
          <a:solidFill>
            <a:srgbClr val="3399FF">
              <a:alpha val="40000"/>
            </a:srgbClr>
          </a:solidFill>
          <a:ln w="1905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1687" dirty="0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sp>
        <p:nvSpPr>
          <p:cNvPr id="52" name="q[0]">
            <a:extLst>
              <a:ext uri="{FF2B5EF4-FFF2-40B4-BE49-F238E27FC236}">
                <a16:creationId xmlns:a16="http://schemas.microsoft.com/office/drawing/2014/main" id="{56AFF942-00C6-4DCB-8D20-52FE22B9AD94}"/>
              </a:ext>
            </a:extLst>
          </p:cNvPr>
          <p:cNvSpPr/>
          <p:nvPr/>
        </p:nvSpPr>
        <p:spPr>
          <a:xfrm>
            <a:off x="1933414" y="4790376"/>
            <a:ext cx="654674" cy="331756"/>
          </a:xfrm>
          <a:prstGeom prst="rect">
            <a:avLst/>
          </a:prstGeom>
          <a:solidFill>
            <a:srgbClr val="3399FF">
              <a:alpha val="40000"/>
            </a:srgbClr>
          </a:solidFill>
          <a:ln w="1905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1687" dirty="0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C587C2-A67F-43F8-AE73-BB72AF0A0741}"/>
              </a:ext>
            </a:extLst>
          </p:cNvPr>
          <p:cNvSpPr txBox="1"/>
          <p:nvPr/>
        </p:nvSpPr>
        <p:spPr>
          <a:xfrm>
            <a:off x="628409" y="2945339"/>
            <a:ext cx="4430074" cy="2577094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5935" tIns="75935" rIns="75935" bIns="75935" numCol="1" spcCol="38100" rtlCol="0" anchor="ctr">
            <a:spAutoFit/>
          </a:bodyPr>
          <a:lstStyle/>
          <a:p>
            <a:pPr algn="l"/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char p[1],q[1] = {0};</a:t>
            </a:r>
          </a:p>
          <a:p>
            <a:pPr algn="l"/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int </a:t>
            </a:r>
            <a:r>
              <a:rPr lang="en-US" altLang="ko-KR" sz="2250" dirty="0" err="1">
                <a:solidFill>
                  <a:schemeClr val="tx1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 = (int)(p+1);</a:t>
            </a:r>
          </a:p>
          <a:p>
            <a:pPr algn="l"/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int </a:t>
            </a:r>
            <a:r>
              <a:rPr lang="en-US" altLang="ko-KR" sz="2250" dirty="0" err="1">
                <a:solidFill>
                  <a:schemeClr val="tx1"/>
                </a:solidFill>
                <a:latin typeface="Consolas" panose="020B0609020204030204" pitchFamily="49" charset="0"/>
              </a:rPr>
              <a:t>iq</a:t>
            </a:r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 = (int)q;</a:t>
            </a:r>
          </a:p>
          <a:p>
            <a:pPr algn="l"/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if (</a:t>
            </a:r>
            <a:r>
              <a:rPr lang="en-US" altLang="ko-KR" sz="2250" dirty="0" err="1">
                <a:solidFill>
                  <a:schemeClr val="tx1"/>
                </a:solidFill>
                <a:latin typeface="Consolas" panose="020B0609020204030204" pitchFamily="49" charset="0"/>
              </a:rPr>
              <a:t>iq</a:t>
            </a:r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2250" dirty="0" err="1">
                <a:solidFill>
                  <a:schemeClr val="tx1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  *(p+1) = 10;</a:t>
            </a:r>
          </a:p>
          <a:p>
            <a:pPr algn="l"/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  print(q[0]);</a:t>
            </a:r>
          </a:p>
          <a:p>
            <a:pPr algn="l"/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3249DCA-D3B3-41E1-8B1F-82B72151B14D}"/>
              </a:ext>
            </a:extLst>
          </p:cNvPr>
          <p:cNvGrpSpPr/>
          <p:nvPr/>
        </p:nvGrpSpPr>
        <p:grpSpPr>
          <a:xfrm>
            <a:off x="6966919" y="2945340"/>
            <a:ext cx="4496217" cy="2577094"/>
            <a:chOff x="9908809" y="4188905"/>
            <a:chExt cx="6394815" cy="3665312"/>
          </a:xfrm>
        </p:grpSpPr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7898A6E3-B142-4EA5-AC42-989D2385C372}"/>
                </a:ext>
              </a:extLst>
            </p:cNvPr>
            <p:cNvSpPr/>
            <p:nvPr/>
          </p:nvSpPr>
          <p:spPr>
            <a:xfrm>
              <a:off x="13953774" y="4289041"/>
              <a:ext cx="390876" cy="569707"/>
            </a:xfrm>
            <a:prstGeom prst="roundRect">
              <a:avLst/>
            </a:prstGeom>
            <a:solidFill>
              <a:srgbClr val="3399FF">
                <a:alpha val="40000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410751" latinLnBrk="0" hangingPunct="0"/>
              <a:endParaRPr lang="ko-KR" altLang="en-US" sz="1969" dirty="0" err="1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/>
              </a:endParaRP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B4B77D9A-73A6-4DFA-BC99-5C124B81B284}"/>
                </a:ext>
              </a:extLst>
            </p:cNvPr>
            <p:cNvSpPr/>
            <p:nvPr/>
          </p:nvSpPr>
          <p:spPr>
            <a:xfrm>
              <a:off x="11727043" y="6752534"/>
              <a:ext cx="390876" cy="569707"/>
            </a:xfrm>
            <a:prstGeom prst="roundRect">
              <a:avLst/>
            </a:prstGeom>
            <a:solidFill>
              <a:srgbClr val="3399FF">
                <a:alpha val="40000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410751" latinLnBrk="0" hangingPunct="0"/>
              <a:endParaRPr lang="ko-KR" altLang="en-US" sz="1969" dirty="0" err="1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DB4F5C-B868-47E4-9790-B9DA0FB55D13}"/>
                </a:ext>
              </a:extLst>
            </p:cNvPr>
            <p:cNvSpPr txBox="1"/>
            <p:nvPr/>
          </p:nvSpPr>
          <p:spPr>
            <a:xfrm>
              <a:off x="9908809" y="4188905"/>
              <a:ext cx="6394815" cy="3665312"/>
            </a:xfrm>
            <a:prstGeom prst="rect">
              <a:avLst/>
            </a:prstGeom>
            <a:noFill/>
            <a:ln w="57150"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75935" tIns="75935" rIns="75935" bIns="75935" numCol="1" spcCol="38100" rtlCol="0" anchor="ctr">
              <a:spAutoFit/>
            </a:bodyPr>
            <a:lstStyle/>
            <a:p>
              <a:pPr algn="l"/>
              <a:r>
                <a:rPr lang="en-US" altLang="ko-KR" sz="2250" dirty="0">
                  <a:solidFill>
                    <a:schemeClr val="tx1"/>
                  </a:solidFill>
                  <a:latin typeface="Consolas" panose="020B0609020204030204" pitchFamily="49" charset="0"/>
                </a:rPr>
                <a:t>char p[1],q[1] = {0};</a:t>
              </a:r>
            </a:p>
            <a:p>
              <a:pPr algn="l"/>
              <a:r>
                <a:rPr lang="en-US" altLang="ko-KR" sz="2250" dirty="0">
                  <a:solidFill>
                    <a:schemeClr val="tx1"/>
                  </a:solidFill>
                  <a:latin typeface="Consolas" panose="020B0609020204030204" pitchFamily="49" charset="0"/>
                </a:rPr>
                <a:t>int </a:t>
              </a:r>
              <a:r>
                <a:rPr lang="en-US" altLang="ko-KR" sz="225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ip</a:t>
              </a:r>
              <a:r>
                <a:rPr lang="en-US" altLang="ko-KR" sz="2250" dirty="0">
                  <a:solidFill>
                    <a:schemeClr val="tx1"/>
                  </a:solidFill>
                  <a:latin typeface="Consolas" panose="020B0609020204030204" pitchFamily="49" charset="0"/>
                </a:rPr>
                <a:t> = (int)(p+1);</a:t>
              </a:r>
            </a:p>
            <a:p>
              <a:pPr algn="l"/>
              <a:r>
                <a:rPr lang="en-US" altLang="ko-KR" sz="2250" dirty="0">
                  <a:solidFill>
                    <a:schemeClr val="tx1"/>
                  </a:solidFill>
                  <a:latin typeface="Consolas" panose="020B0609020204030204" pitchFamily="49" charset="0"/>
                </a:rPr>
                <a:t>int </a:t>
              </a:r>
              <a:r>
                <a:rPr lang="en-US" altLang="ko-KR" sz="225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iq</a:t>
              </a:r>
              <a:r>
                <a:rPr lang="en-US" altLang="ko-KR" sz="2250" dirty="0">
                  <a:solidFill>
                    <a:schemeClr val="tx1"/>
                  </a:solidFill>
                  <a:latin typeface="Consolas" panose="020B0609020204030204" pitchFamily="49" charset="0"/>
                </a:rPr>
                <a:t> = (int)q;</a:t>
              </a:r>
            </a:p>
            <a:p>
              <a:pPr algn="l"/>
              <a:r>
                <a:rPr lang="en-US" altLang="ko-KR" sz="2250" dirty="0">
                  <a:solidFill>
                    <a:schemeClr val="tx1"/>
                  </a:solidFill>
                  <a:latin typeface="Consolas" panose="020B0609020204030204" pitchFamily="49" charset="0"/>
                </a:rPr>
                <a:t>if (</a:t>
              </a:r>
              <a:r>
                <a:rPr lang="en-US" altLang="ko-KR" sz="225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iq</a:t>
              </a:r>
              <a:r>
                <a:rPr lang="en-US" altLang="ko-KR" sz="2250" dirty="0">
                  <a:solidFill>
                    <a:schemeClr val="tx1"/>
                  </a:solidFill>
                  <a:latin typeface="Consolas" panose="020B0609020204030204" pitchFamily="49" charset="0"/>
                </a:rPr>
                <a:t> == </a:t>
              </a:r>
              <a:r>
                <a:rPr lang="en-US" altLang="ko-KR" sz="225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ip</a:t>
              </a:r>
              <a:r>
                <a:rPr lang="en-US" altLang="ko-KR" sz="2250" dirty="0">
                  <a:solidFill>
                    <a:schemeClr val="tx1"/>
                  </a:solidFill>
                  <a:latin typeface="Consolas" panose="020B0609020204030204" pitchFamily="49" charset="0"/>
                </a:rPr>
                <a:t>) {</a:t>
              </a:r>
            </a:p>
            <a:p>
              <a:pPr algn="l"/>
              <a:r>
                <a:rPr lang="en-US" altLang="ko-KR" sz="225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*(p+1) = 10;</a:t>
              </a:r>
            </a:p>
            <a:p>
              <a:pPr algn="l"/>
              <a:r>
                <a:rPr lang="en-US" altLang="ko-KR" sz="225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print(0);</a:t>
              </a:r>
            </a:p>
            <a:p>
              <a:pPr algn="l"/>
              <a:r>
                <a:rPr lang="en-US" altLang="ko-KR" sz="225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A21032-7EA4-4CCF-B4A7-1AA85ACCA291}"/>
              </a:ext>
            </a:extLst>
          </p:cNvPr>
          <p:cNvSpPr/>
          <p:nvPr/>
        </p:nvSpPr>
        <p:spPr>
          <a:xfrm>
            <a:off x="1689071" y="1257642"/>
            <a:ext cx="8669046" cy="1240787"/>
          </a:xfrm>
          <a:prstGeom prst="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algn="ctr"/>
            <a:r>
              <a:rPr lang="en-US" altLang="ko-KR" sz="3797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We use C syntax for LLVM IR</a:t>
            </a:r>
            <a:r>
              <a:rPr lang="ko-KR" altLang="en-US" sz="3797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 </a:t>
            </a:r>
            <a:r>
              <a:rPr lang="en-US" altLang="ko-KR" sz="3797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code</a:t>
            </a:r>
            <a:br>
              <a:rPr lang="en-US" altLang="ko-KR" sz="3797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</a:br>
            <a:r>
              <a:rPr lang="en-US" altLang="ko-KR" sz="3797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for readability</a:t>
            </a:r>
            <a:endParaRPr lang="ko-KR" altLang="en-US" sz="3797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01390B5-3D5F-4F73-BDDB-186E332058F2}"/>
              </a:ext>
            </a:extLst>
          </p:cNvPr>
          <p:cNvSpPr/>
          <p:nvPr/>
        </p:nvSpPr>
        <p:spPr>
          <a:xfrm>
            <a:off x="5294964" y="4597516"/>
            <a:ext cx="1457261" cy="937627"/>
          </a:xfrm>
          <a:prstGeom prst="rect">
            <a:avLst/>
          </a:prstGeom>
          <a:solidFill>
            <a:schemeClr val="accent1"/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algn="ctr"/>
            <a:r>
              <a:rPr lang="en-US" altLang="ko-KR" sz="2812" dirty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constant</a:t>
            </a:r>
          </a:p>
          <a:p>
            <a:pPr algn="ctr"/>
            <a:r>
              <a:rPr lang="en-US" altLang="ko-KR" sz="2812" dirty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prop.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75289B9-FAB6-4C0E-9977-FF6EFA9F2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524" y="-29372"/>
            <a:ext cx="11608914" cy="1626995"/>
          </a:xfrm>
        </p:spPr>
        <p:txBody>
          <a:bodyPr>
            <a:normAutofit/>
          </a:bodyPr>
          <a:lstStyle/>
          <a:p>
            <a:pPr algn="ctr"/>
            <a:r>
              <a:rPr lang="ko-KR" altLang="en-US" sz="5400" dirty="0"/>
              <a:t>문제</a:t>
            </a:r>
            <a:r>
              <a:rPr lang="en-US" altLang="ko-KR" sz="5400" dirty="0"/>
              <a:t>: </a:t>
            </a:r>
            <a:r>
              <a:rPr lang="ko-KR" altLang="en-US" sz="5400" dirty="0"/>
              <a:t>포인터가 순수한 숫자라면</a:t>
            </a:r>
            <a:r>
              <a:rPr lang="en-US" altLang="ko-KR" sz="5400" dirty="0"/>
              <a:t>?</a:t>
            </a:r>
            <a:endParaRPr lang="ko-KR" altLang="en-US" sz="4800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764986D7-BA3F-4D17-978A-6B4F43BD6AF5}"/>
              </a:ext>
            </a:extLst>
          </p:cNvPr>
          <p:cNvSpPr/>
          <p:nvPr/>
        </p:nvSpPr>
        <p:spPr>
          <a:xfrm>
            <a:off x="5532373" y="3571694"/>
            <a:ext cx="1039288" cy="1002926"/>
          </a:xfrm>
          <a:prstGeom prst="right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endParaRPr lang="ko-KR" altLang="en-US" sz="2812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 Black" panose="020B0A04020102020204" pitchFamily="34" charset="0"/>
              <a:sym typeface="Gill Sans"/>
            </a:endParaRPr>
          </a:p>
        </p:txBody>
      </p:sp>
      <p:grpSp>
        <p:nvGrpSpPr>
          <p:cNvPr id="30" name="memory">
            <a:extLst>
              <a:ext uri="{FF2B5EF4-FFF2-40B4-BE49-F238E27FC236}">
                <a16:creationId xmlns:a16="http://schemas.microsoft.com/office/drawing/2014/main" id="{5E41E635-35E0-47F7-9D0A-65A06F0B8C45}"/>
              </a:ext>
            </a:extLst>
          </p:cNvPr>
          <p:cNvGrpSpPr/>
          <p:nvPr/>
        </p:nvGrpSpPr>
        <p:grpSpPr>
          <a:xfrm>
            <a:off x="2859239" y="1765647"/>
            <a:ext cx="6277989" cy="900127"/>
            <a:chOff x="1463976" y="2511069"/>
            <a:chExt cx="8928968" cy="128022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07A0CD4-5F8C-4AA3-86C1-4F3AEC2EF291}"/>
                </a:ext>
              </a:extLst>
            </p:cNvPr>
            <p:cNvSpPr txBox="1"/>
            <p:nvPr/>
          </p:nvSpPr>
          <p:spPr>
            <a:xfrm>
              <a:off x="3671631" y="3134773"/>
              <a:ext cx="848120" cy="6565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8" tIns="35718" rIns="35718" bIns="35718" numCol="1" spcCol="38100" rtlCol="0" anchor="ctr">
              <a:spAutoFit/>
            </a:bodyPr>
            <a:lstStyle/>
            <a:p>
              <a:r>
                <a:rPr lang="en-US" altLang="ko-KR" sz="2531" dirty="0">
                  <a:latin typeface="Arial" panose="020B0604020202020204" pitchFamily="34" charset="0"/>
                  <a:cs typeface="Arial" panose="020B0604020202020204" pitchFamily="34" charset="0"/>
                </a:rPr>
                <a:t>0x0</a:t>
              </a:r>
              <a:endParaRPr lang="ko-KR" altLang="en-US" sz="253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FE81C57-F37E-48F9-AE7B-ABE58B141177}"/>
                </a:ext>
              </a:extLst>
            </p:cNvPr>
            <p:cNvGrpSpPr/>
            <p:nvPr/>
          </p:nvGrpSpPr>
          <p:grpSpPr>
            <a:xfrm>
              <a:off x="1463976" y="2511069"/>
              <a:ext cx="8928968" cy="658408"/>
              <a:chOff x="1277417" y="2526613"/>
              <a:chExt cx="8928968" cy="65840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6E2542-FC63-446D-A14D-37E44F361CC2}"/>
                  </a:ext>
                </a:extLst>
              </p:cNvPr>
              <p:cNvSpPr txBox="1"/>
              <p:nvPr/>
            </p:nvSpPr>
            <p:spPr>
              <a:xfrm>
                <a:off x="1277417" y="2526613"/>
                <a:ext cx="1805676" cy="6278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35718" tIns="35718" rIns="35718" bIns="35718" numCol="1" spcCol="38100" rtlCol="0" anchor="ctr">
                <a:spAutoFit/>
              </a:bodyPr>
              <a:lstStyle/>
              <a:p>
                <a:r>
                  <a:rPr lang="en-US" altLang="ko-K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Memory:</a:t>
                </a:r>
                <a:endParaRPr lang="ko-KR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84E1D3C4-9518-4995-9BBE-363829EC18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75135" y="3185021"/>
                <a:ext cx="6731250" cy="0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memory 0x100">
            <a:extLst>
              <a:ext uri="{FF2B5EF4-FFF2-40B4-BE49-F238E27FC236}">
                <a16:creationId xmlns:a16="http://schemas.microsoft.com/office/drawing/2014/main" id="{27081062-5B5B-477A-96C1-572869ED4338}"/>
              </a:ext>
            </a:extLst>
          </p:cNvPr>
          <p:cNvGrpSpPr/>
          <p:nvPr/>
        </p:nvGrpSpPr>
        <p:grpSpPr>
          <a:xfrm>
            <a:off x="5876605" y="1666185"/>
            <a:ext cx="1471826" cy="1001941"/>
            <a:chOff x="5788189" y="2391912"/>
            <a:chExt cx="2093327" cy="142502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2A805D6-F28A-4226-B076-9AFD0728292E}"/>
                </a:ext>
              </a:extLst>
            </p:cNvPr>
            <p:cNvSpPr/>
            <p:nvPr/>
          </p:nvSpPr>
          <p:spPr>
            <a:xfrm>
              <a:off x="5809079" y="2391912"/>
              <a:ext cx="2072437" cy="8010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94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ko-KR" altLang="en-US" sz="309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76914B-AF65-453F-B71C-B0049A710814}"/>
                </a:ext>
              </a:extLst>
            </p:cNvPr>
            <p:cNvSpPr txBox="1"/>
            <p:nvPr/>
          </p:nvSpPr>
          <p:spPr>
            <a:xfrm>
              <a:off x="5788189" y="3160423"/>
              <a:ext cx="1363376" cy="6565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8" tIns="35718" rIns="35718" bIns="35718" numCol="1" spcCol="38100" rtlCol="0" anchor="ctr">
              <a:spAutoFit/>
            </a:bodyPr>
            <a:lstStyle/>
            <a:p>
              <a:r>
                <a:rPr lang="en-US" altLang="ko-KR" sz="2531" dirty="0">
                  <a:latin typeface="Arial" panose="020B0604020202020204" pitchFamily="34" charset="0"/>
                  <a:cs typeface="Arial" panose="020B0604020202020204" pitchFamily="34" charset="0"/>
                </a:rPr>
                <a:t>0x100</a:t>
              </a:r>
              <a:endParaRPr lang="ko-KR" altLang="en-US" sz="253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memory 0x101">
            <a:extLst>
              <a:ext uri="{FF2B5EF4-FFF2-40B4-BE49-F238E27FC236}">
                <a16:creationId xmlns:a16="http://schemas.microsoft.com/office/drawing/2014/main" id="{E086EC56-E1E5-494B-99EE-34FE2C972502}"/>
              </a:ext>
            </a:extLst>
          </p:cNvPr>
          <p:cNvGrpSpPr/>
          <p:nvPr/>
        </p:nvGrpSpPr>
        <p:grpSpPr>
          <a:xfrm>
            <a:off x="7330471" y="1664329"/>
            <a:ext cx="1414730" cy="1001446"/>
            <a:chOff x="7856708" y="2389269"/>
            <a:chExt cx="2012122" cy="142432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18232C6-9B96-4651-9B30-C728CD840953}"/>
                </a:ext>
              </a:extLst>
            </p:cNvPr>
            <p:cNvSpPr/>
            <p:nvPr/>
          </p:nvSpPr>
          <p:spPr>
            <a:xfrm>
              <a:off x="7888129" y="2389269"/>
              <a:ext cx="1980701" cy="8010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94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ko-KR" altLang="en-US" sz="309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B2C6FB6-D1AE-430A-952A-EE9B8EE1DDB7}"/>
                </a:ext>
              </a:extLst>
            </p:cNvPr>
            <p:cNvSpPr txBox="1"/>
            <p:nvPr/>
          </p:nvSpPr>
          <p:spPr>
            <a:xfrm>
              <a:off x="7856708" y="3157075"/>
              <a:ext cx="1363377" cy="6565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8" tIns="35718" rIns="35718" bIns="35718" numCol="1" spcCol="38100" rtlCol="0" anchor="ctr">
              <a:spAutoFit/>
            </a:bodyPr>
            <a:lstStyle/>
            <a:p>
              <a:r>
                <a:rPr lang="en-US" altLang="ko-KR" sz="2531" dirty="0">
                  <a:latin typeface="Arial" panose="020B0604020202020204" pitchFamily="34" charset="0"/>
                  <a:cs typeface="Arial" panose="020B0604020202020204" pitchFamily="34" charset="0"/>
                </a:rPr>
                <a:t>0x101</a:t>
              </a:r>
              <a:endParaRPr lang="ko-KR" altLang="en-US" sz="253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&lt;=0x100 to p">
            <a:extLst>
              <a:ext uri="{FF2B5EF4-FFF2-40B4-BE49-F238E27FC236}">
                <a16:creationId xmlns:a16="http://schemas.microsoft.com/office/drawing/2014/main" id="{E1D9D1DA-4FB5-4CC7-BFEF-BB3E858EFC62}"/>
              </a:ext>
            </a:extLst>
          </p:cNvPr>
          <p:cNvGrpSpPr/>
          <p:nvPr/>
        </p:nvGrpSpPr>
        <p:grpSpPr>
          <a:xfrm>
            <a:off x="741427" y="2210921"/>
            <a:ext cx="1250675" cy="826924"/>
            <a:chOff x="2720018" y="8001826"/>
            <a:chExt cx="1778792" cy="1176105"/>
          </a:xfrm>
        </p:grpSpPr>
        <p:sp>
          <p:nvSpPr>
            <p:cNvPr id="21" name="화살표: 아래쪽 20">
              <a:extLst>
                <a:ext uri="{FF2B5EF4-FFF2-40B4-BE49-F238E27FC236}">
                  <a16:creationId xmlns:a16="http://schemas.microsoft.com/office/drawing/2014/main" id="{66564A35-C168-495D-BAFE-9694DBCBB625}"/>
                </a:ext>
              </a:extLst>
            </p:cNvPr>
            <p:cNvSpPr/>
            <p:nvPr/>
          </p:nvSpPr>
          <p:spPr>
            <a:xfrm>
              <a:off x="3564655" y="8286241"/>
              <a:ext cx="707175" cy="891690"/>
            </a:xfrm>
            <a:prstGeom prst="downArrow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algn="ctr"/>
              <a:endParaRPr lang="ko-KR" altLang="en-US" sz="2812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 Black" panose="020B0A04020102020204" pitchFamily="34" charset="0"/>
                <a:sym typeface="Gill Sans"/>
              </a:endParaRPr>
            </a:p>
          </p:txBody>
        </p:sp>
        <p:sp>
          <p:nvSpPr>
            <p:cNvPr id="22" name="순서도: 처리 21">
              <a:extLst>
                <a:ext uri="{FF2B5EF4-FFF2-40B4-BE49-F238E27FC236}">
                  <a16:creationId xmlns:a16="http://schemas.microsoft.com/office/drawing/2014/main" id="{576282C4-E4C4-4A0A-88C5-EFB10B52C301}"/>
                </a:ext>
              </a:extLst>
            </p:cNvPr>
            <p:cNvSpPr/>
            <p:nvPr/>
          </p:nvSpPr>
          <p:spPr>
            <a:xfrm>
              <a:off x="2720018" y="8001826"/>
              <a:ext cx="1778792" cy="718074"/>
            </a:xfrm>
            <a:prstGeom prst="flowChartProcess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algn="ctr"/>
              <a:r>
                <a:rPr lang="en-US" altLang="ko-KR" sz="2812" dirty="0">
                  <a:solidFill>
                    <a:schemeClr val="accent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  <a:sym typeface="Gill Sans"/>
                </a:rPr>
                <a:t>0x100</a:t>
              </a:r>
              <a:endParaRPr lang="ko-KR" altLang="en-US" sz="3094" dirty="0">
                <a:solidFill>
                  <a:schemeClr val="accent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/>
              </a:endParaRPr>
            </a:p>
          </p:txBody>
        </p:sp>
      </p:grpSp>
      <p:grpSp>
        <p:nvGrpSpPr>
          <p:cNvPr id="23" name="&lt;=0x101(위)">
            <a:extLst>
              <a:ext uri="{FF2B5EF4-FFF2-40B4-BE49-F238E27FC236}">
                <a16:creationId xmlns:a16="http://schemas.microsoft.com/office/drawing/2014/main" id="{1AD3DEB9-A6E8-41EF-A298-CA4C850DC674}"/>
              </a:ext>
            </a:extLst>
          </p:cNvPr>
          <p:cNvGrpSpPr/>
          <p:nvPr/>
        </p:nvGrpSpPr>
        <p:grpSpPr>
          <a:xfrm>
            <a:off x="2028070" y="2211646"/>
            <a:ext cx="1169800" cy="826683"/>
            <a:chOff x="2364400" y="8017465"/>
            <a:chExt cx="1663766" cy="1173255"/>
          </a:xfrm>
        </p:grpSpPr>
        <p:sp>
          <p:nvSpPr>
            <p:cNvPr id="24" name="화살표: 아래쪽 23">
              <a:extLst>
                <a:ext uri="{FF2B5EF4-FFF2-40B4-BE49-F238E27FC236}">
                  <a16:creationId xmlns:a16="http://schemas.microsoft.com/office/drawing/2014/main" id="{4EB52743-C14A-464F-87C5-A0F558E5F57D}"/>
                </a:ext>
              </a:extLst>
            </p:cNvPr>
            <p:cNvSpPr/>
            <p:nvPr/>
          </p:nvSpPr>
          <p:spPr>
            <a:xfrm>
              <a:off x="2554637" y="8300932"/>
              <a:ext cx="707175" cy="889788"/>
            </a:xfrm>
            <a:prstGeom prst="downArrow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algn="ctr"/>
              <a:endParaRPr lang="ko-KR" altLang="en-US" sz="2812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 Black" panose="020B0A04020102020204" pitchFamily="34" charset="0"/>
                <a:sym typeface="Gill Sans"/>
              </a:endParaRPr>
            </a:p>
          </p:txBody>
        </p:sp>
        <p:sp>
          <p:nvSpPr>
            <p:cNvPr id="25" name="순서도: 처리 24">
              <a:extLst>
                <a:ext uri="{FF2B5EF4-FFF2-40B4-BE49-F238E27FC236}">
                  <a16:creationId xmlns:a16="http://schemas.microsoft.com/office/drawing/2014/main" id="{447FC83E-2737-4D01-B9FF-9BA24B3E4B6F}"/>
                </a:ext>
              </a:extLst>
            </p:cNvPr>
            <p:cNvSpPr/>
            <p:nvPr/>
          </p:nvSpPr>
          <p:spPr>
            <a:xfrm>
              <a:off x="2364400" y="8017465"/>
              <a:ext cx="1663766" cy="716543"/>
            </a:xfrm>
            <a:prstGeom prst="flowChartProcess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algn="ctr"/>
              <a:r>
                <a:rPr lang="en-US" altLang="ko-KR" sz="2812" dirty="0">
                  <a:solidFill>
                    <a:schemeClr val="accent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  <a:sym typeface="Gill Sans"/>
                </a:rPr>
                <a:t>0x101</a:t>
              </a:r>
              <a:endParaRPr lang="ko-KR" altLang="en-US" sz="3094" dirty="0">
                <a:solidFill>
                  <a:schemeClr val="accent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/>
              </a:endParaRPr>
            </a:p>
          </p:txBody>
        </p:sp>
      </p:grpSp>
      <p:grpSp>
        <p:nvGrpSpPr>
          <p:cNvPr id="31" name="&lt;=0x101(아래)">
            <a:extLst>
              <a:ext uri="{FF2B5EF4-FFF2-40B4-BE49-F238E27FC236}">
                <a16:creationId xmlns:a16="http://schemas.microsoft.com/office/drawing/2014/main" id="{E269D767-57C9-429A-A5FC-90C6659269AF}"/>
              </a:ext>
            </a:extLst>
          </p:cNvPr>
          <p:cNvGrpSpPr/>
          <p:nvPr/>
        </p:nvGrpSpPr>
        <p:grpSpPr>
          <a:xfrm>
            <a:off x="829609" y="3580197"/>
            <a:ext cx="1302755" cy="942170"/>
            <a:chOff x="2020150" y="8054261"/>
            <a:chExt cx="1852864" cy="1340016"/>
          </a:xfrm>
        </p:grpSpPr>
        <p:sp>
          <p:nvSpPr>
            <p:cNvPr id="32" name="화살표: 아래쪽 31">
              <a:extLst>
                <a:ext uri="{FF2B5EF4-FFF2-40B4-BE49-F238E27FC236}">
                  <a16:creationId xmlns:a16="http://schemas.microsoft.com/office/drawing/2014/main" id="{48499366-73EA-4B19-99E2-93FA0EFD7DAC}"/>
                </a:ext>
              </a:extLst>
            </p:cNvPr>
            <p:cNvSpPr/>
            <p:nvPr/>
          </p:nvSpPr>
          <p:spPr>
            <a:xfrm rot="21052056">
              <a:off x="2216940" y="8523421"/>
              <a:ext cx="636192" cy="870856"/>
            </a:xfrm>
            <a:prstGeom prst="downArrow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algn="ctr"/>
              <a:endParaRPr lang="ko-KR" altLang="en-US" sz="2812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 Black" panose="020B0A04020102020204" pitchFamily="34" charset="0"/>
                <a:sym typeface="Gill Sans"/>
              </a:endParaRPr>
            </a:p>
          </p:txBody>
        </p:sp>
        <p:sp>
          <p:nvSpPr>
            <p:cNvPr id="33" name="순서도: 처리 32">
              <a:extLst>
                <a:ext uri="{FF2B5EF4-FFF2-40B4-BE49-F238E27FC236}">
                  <a16:creationId xmlns:a16="http://schemas.microsoft.com/office/drawing/2014/main" id="{50742C09-3769-4C14-9CD6-8CD78666138D}"/>
                </a:ext>
              </a:extLst>
            </p:cNvPr>
            <p:cNvSpPr/>
            <p:nvPr/>
          </p:nvSpPr>
          <p:spPr>
            <a:xfrm>
              <a:off x="2020150" y="8054261"/>
              <a:ext cx="1852864" cy="718075"/>
            </a:xfrm>
            <a:prstGeom prst="flowChartProcess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algn="ctr"/>
              <a:r>
                <a:rPr lang="en-US" altLang="ko-KR" sz="2812" dirty="0">
                  <a:solidFill>
                    <a:schemeClr val="accent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  <a:sym typeface="Gill Sans"/>
                </a:rPr>
                <a:t>0x101</a:t>
              </a:r>
              <a:endParaRPr lang="ko-KR" altLang="en-US" sz="2812" dirty="0">
                <a:solidFill>
                  <a:schemeClr val="accent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/>
              </a:endParaRPr>
            </a:p>
          </p:txBody>
        </p:sp>
      </p:grpSp>
      <p:grpSp>
        <p:nvGrpSpPr>
          <p:cNvPr id="45" name="&lt;=true">
            <a:extLst>
              <a:ext uri="{FF2B5EF4-FFF2-40B4-BE49-F238E27FC236}">
                <a16:creationId xmlns:a16="http://schemas.microsoft.com/office/drawing/2014/main" id="{1764AE49-9ACF-47BE-9FDE-62913B2AE5A0}"/>
              </a:ext>
            </a:extLst>
          </p:cNvPr>
          <p:cNvGrpSpPr/>
          <p:nvPr/>
        </p:nvGrpSpPr>
        <p:grpSpPr>
          <a:xfrm>
            <a:off x="2618923" y="3953686"/>
            <a:ext cx="1165778" cy="504881"/>
            <a:chOff x="1075010" y="7532703"/>
            <a:chExt cx="1658047" cy="718074"/>
          </a:xfrm>
        </p:grpSpPr>
        <p:sp>
          <p:nvSpPr>
            <p:cNvPr id="47" name="화살표: 아래쪽 46">
              <a:extLst>
                <a:ext uri="{FF2B5EF4-FFF2-40B4-BE49-F238E27FC236}">
                  <a16:creationId xmlns:a16="http://schemas.microsoft.com/office/drawing/2014/main" id="{107D0188-41E6-4F12-9B43-7B12754593B1}"/>
                </a:ext>
              </a:extLst>
            </p:cNvPr>
            <p:cNvSpPr/>
            <p:nvPr/>
          </p:nvSpPr>
          <p:spPr>
            <a:xfrm rot="5400000">
              <a:off x="1185071" y="7499026"/>
              <a:ext cx="629901" cy="850023"/>
            </a:xfrm>
            <a:prstGeom prst="downArrow">
              <a:avLst>
                <a:gd name="adj1" fmla="val 50000"/>
                <a:gd name="adj2" fmla="val 43612"/>
              </a:avLst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algn="ctr"/>
              <a:endParaRPr lang="ko-KR" altLang="en-US" sz="2812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 Black" panose="020B0A04020102020204" pitchFamily="34" charset="0"/>
                <a:sym typeface="Gill Sans"/>
              </a:endParaRPr>
            </a:p>
          </p:txBody>
        </p:sp>
        <p:sp>
          <p:nvSpPr>
            <p:cNvPr id="48" name="순서도: 처리 47">
              <a:extLst>
                <a:ext uri="{FF2B5EF4-FFF2-40B4-BE49-F238E27FC236}">
                  <a16:creationId xmlns:a16="http://schemas.microsoft.com/office/drawing/2014/main" id="{B054837B-489C-4F5F-A26D-519FA0361116}"/>
                </a:ext>
              </a:extLst>
            </p:cNvPr>
            <p:cNvSpPr/>
            <p:nvPr/>
          </p:nvSpPr>
          <p:spPr>
            <a:xfrm>
              <a:off x="1628228" y="7532703"/>
              <a:ext cx="1104829" cy="718074"/>
            </a:xfrm>
            <a:prstGeom prst="flowChartProcess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algn="ctr"/>
              <a:r>
                <a:rPr lang="en-US" altLang="ko-KR" sz="2812" dirty="0">
                  <a:solidFill>
                    <a:schemeClr val="accent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  <a:sym typeface="Gill Sans"/>
                </a:rPr>
                <a:t>true</a:t>
              </a:r>
              <a:endParaRPr lang="ko-KR" altLang="en-US" sz="2812" dirty="0">
                <a:solidFill>
                  <a:schemeClr val="accent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/>
              </a:endParaRPr>
            </a:p>
          </p:txBody>
        </p:sp>
      </p:grpSp>
      <p:sp>
        <p:nvSpPr>
          <p:cNvPr id="49" name="memory10update">
            <a:extLst>
              <a:ext uri="{FF2B5EF4-FFF2-40B4-BE49-F238E27FC236}">
                <a16:creationId xmlns:a16="http://schemas.microsoft.com/office/drawing/2014/main" id="{44618A9B-69FA-4AA4-8332-5E53AD13E147}"/>
              </a:ext>
            </a:extLst>
          </p:cNvPr>
          <p:cNvSpPr txBox="1"/>
          <p:nvPr/>
        </p:nvSpPr>
        <p:spPr>
          <a:xfrm>
            <a:off x="7676277" y="1682985"/>
            <a:ext cx="642918" cy="51841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algn="ctr"/>
            <a:r>
              <a:rPr lang="en-US" altLang="ko-KR" sz="29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ko-KR" altLang="en-US" sz="29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10로가는화살표">
            <a:extLst>
              <a:ext uri="{FF2B5EF4-FFF2-40B4-BE49-F238E27FC236}">
                <a16:creationId xmlns:a16="http://schemas.microsoft.com/office/drawing/2014/main" id="{2D2EA9F6-F365-4F4F-BD12-ECA28C978FF2}"/>
              </a:ext>
            </a:extLst>
          </p:cNvPr>
          <p:cNvSpPr/>
          <p:nvPr/>
        </p:nvSpPr>
        <p:spPr>
          <a:xfrm>
            <a:off x="2908439" y="2235010"/>
            <a:ext cx="4571859" cy="2380659"/>
          </a:xfrm>
          <a:custGeom>
            <a:avLst/>
            <a:gdLst>
              <a:gd name="connsiteX0" fmla="*/ 0 w 6734629"/>
              <a:gd name="connsiteY0" fmla="*/ 3309257 h 3385930"/>
              <a:gd name="connsiteX1" fmla="*/ 3251200 w 6734629"/>
              <a:gd name="connsiteY1" fmla="*/ 3164114 h 3385930"/>
              <a:gd name="connsiteX2" fmla="*/ 5718629 w 6734629"/>
              <a:gd name="connsiteY2" fmla="*/ 1436914 h 3385930"/>
              <a:gd name="connsiteX3" fmla="*/ 6734629 w 6734629"/>
              <a:gd name="connsiteY3" fmla="*/ 0 h 3385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34629" h="3385930">
                <a:moveTo>
                  <a:pt x="0" y="3309257"/>
                </a:moveTo>
                <a:cubicBezTo>
                  <a:pt x="1149047" y="3392714"/>
                  <a:pt x="2298095" y="3476171"/>
                  <a:pt x="3251200" y="3164114"/>
                </a:cubicBezTo>
                <a:cubicBezTo>
                  <a:pt x="4204305" y="2852057"/>
                  <a:pt x="5138058" y="1964266"/>
                  <a:pt x="5718629" y="1436914"/>
                </a:cubicBezTo>
                <a:cubicBezTo>
                  <a:pt x="6299200" y="909562"/>
                  <a:pt x="6516914" y="454781"/>
                  <a:pt x="6734629" y="0"/>
                </a:cubicBezTo>
              </a:path>
            </a:pathLst>
          </a:custGeom>
          <a:noFill/>
          <a:ln w="57150" cap="flat">
            <a:solidFill>
              <a:srgbClr val="FF0000"/>
            </a:solidFill>
            <a:prstDash val="dash"/>
            <a:miter lim="400000"/>
            <a:headEnd type="none" w="med" len="med"/>
            <a:tailEnd type="arrow" w="med" len="med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1" tIns="32145" rIns="64291" bIns="32145" numCol="1" spcCol="38100" rtlCol="0" anchor="t">
            <a:noAutofit/>
          </a:bodyPr>
          <a:lstStyle/>
          <a:p>
            <a:pPr defTabSz="642915" hangingPunct="0"/>
            <a:endParaRPr lang="ko-KR" altLang="en-US" sz="1266">
              <a:solidFill>
                <a:srgbClr val="000000"/>
              </a:solidFill>
            </a:endParaRPr>
          </a:p>
        </p:txBody>
      </p:sp>
      <p:sp>
        <p:nvSpPr>
          <p:cNvPr id="41" name="arrowfrommem10">
            <a:extLst>
              <a:ext uri="{FF2B5EF4-FFF2-40B4-BE49-F238E27FC236}">
                <a16:creationId xmlns:a16="http://schemas.microsoft.com/office/drawing/2014/main" id="{F1B44BE0-DF3A-4E18-A61A-5D3A5287AA6F}"/>
              </a:ext>
            </a:extLst>
          </p:cNvPr>
          <p:cNvSpPr/>
          <p:nvPr/>
        </p:nvSpPr>
        <p:spPr>
          <a:xfrm>
            <a:off x="2581877" y="2224805"/>
            <a:ext cx="5051498" cy="2724748"/>
          </a:xfrm>
          <a:custGeom>
            <a:avLst/>
            <a:gdLst>
              <a:gd name="connsiteX0" fmla="*/ 7184572 w 7184572"/>
              <a:gd name="connsiteY0" fmla="*/ 0 h 3875315"/>
              <a:gd name="connsiteX1" fmla="*/ 6720115 w 7184572"/>
              <a:gd name="connsiteY1" fmla="*/ 943429 h 3875315"/>
              <a:gd name="connsiteX2" fmla="*/ 5181600 w 7184572"/>
              <a:gd name="connsiteY2" fmla="*/ 2423886 h 3875315"/>
              <a:gd name="connsiteX3" fmla="*/ 3294743 w 7184572"/>
              <a:gd name="connsiteY3" fmla="*/ 3483429 h 3875315"/>
              <a:gd name="connsiteX4" fmla="*/ 0 w 7184572"/>
              <a:gd name="connsiteY4" fmla="*/ 3875315 h 3875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84572" h="3875315">
                <a:moveTo>
                  <a:pt x="7184572" y="0"/>
                </a:moveTo>
                <a:cubicBezTo>
                  <a:pt x="7119258" y="269724"/>
                  <a:pt x="7053944" y="539448"/>
                  <a:pt x="6720115" y="943429"/>
                </a:cubicBezTo>
                <a:cubicBezTo>
                  <a:pt x="6386286" y="1347410"/>
                  <a:pt x="5752495" y="2000553"/>
                  <a:pt x="5181600" y="2423886"/>
                </a:cubicBezTo>
                <a:cubicBezTo>
                  <a:pt x="4610705" y="2847219"/>
                  <a:pt x="4158343" y="3241524"/>
                  <a:pt x="3294743" y="3483429"/>
                </a:cubicBezTo>
                <a:cubicBezTo>
                  <a:pt x="2431143" y="3725334"/>
                  <a:pt x="1215571" y="3800324"/>
                  <a:pt x="0" y="3875315"/>
                </a:cubicBezTo>
              </a:path>
            </a:pathLst>
          </a:custGeom>
          <a:noFill/>
          <a:ln w="57150" cap="flat">
            <a:solidFill>
              <a:srgbClr val="FF0000"/>
            </a:solidFill>
            <a:prstDash val="dash"/>
            <a:miter lim="400000"/>
            <a:headEnd type="none" w="med" len="med"/>
            <a:tailEnd type="arrow" w="med" len="med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1" tIns="32145" rIns="64291" bIns="32145" numCol="1" spcCol="38100" rtlCol="0" anchor="t">
            <a:noAutofit/>
          </a:bodyPr>
          <a:lstStyle/>
          <a:p>
            <a:pPr defTabSz="642915" hangingPunct="0"/>
            <a:endParaRPr lang="ko-KR" altLang="en-US" sz="1266">
              <a:solidFill>
                <a:srgbClr val="000000"/>
              </a:solidFill>
            </a:endParaRPr>
          </a:p>
        </p:txBody>
      </p:sp>
      <p:grpSp>
        <p:nvGrpSpPr>
          <p:cNvPr id="37" name="&lt;=10">
            <a:extLst>
              <a:ext uri="{FF2B5EF4-FFF2-40B4-BE49-F238E27FC236}">
                <a16:creationId xmlns:a16="http://schemas.microsoft.com/office/drawing/2014/main" id="{8EED33FA-375C-4DDC-BACD-623AEF084E4A}"/>
              </a:ext>
            </a:extLst>
          </p:cNvPr>
          <p:cNvGrpSpPr/>
          <p:nvPr/>
        </p:nvGrpSpPr>
        <p:grpSpPr>
          <a:xfrm>
            <a:off x="2000127" y="5087364"/>
            <a:ext cx="561908" cy="858591"/>
            <a:chOff x="2700447" y="7021592"/>
            <a:chExt cx="799183" cy="1221145"/>
          </a:xfrm>
        </p:grpSpPr>
        <p:sp>
          <p:nvSpPr>
            <p:cNvPr id="38" name="화살표: 아래쪽 37">
              <a:extLst>
                <a:ext uri="{FF2B5EF4-FFF2-40B4-BE49-F238E27FC236}">
                  <a16:creationId xmlns:a16="http://schemas.microsoft.com/office/drawing/2014/main" id="{F17B68D9-2298-43CF-83E9-D9B6C8DE26E2}"/>
                </a:ext>
              </a:extLst>
            </p:cNvPr>
            <p:cNvSpPr/>
            <p:nvPr/>
          </p:nvSpPr>
          <p:spPr>
            <a:xfrm rot="10800000">
              <a:off x="2761950" y="7021592"/>
              <a:ext cx="636193" cy="870856"/>
            </a:xfrm>
            <a:prstGeom prst="downArrow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algn="ctr"/>
              <a:endParaRPr lang="ko-KR" altLang="en-US" sz="2812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 Black" panose="020B0A04020102020204" pitchFamily="34" charset="0"/>
                <a:sym typeface="Gill Sans"/>
              </a:endParaRPr>
            </a:p>
          </p:txBody>
        </p:sp>
        <p:sp>
          <p:nvSpPr>
            <p:cNvPr id="39" name="순서도: 처리 38">
              <a:extLst>
                <a:ext uri="{FF2B5EF4-FFF2-40B4-BE49-F238E27FC236}">
                  <a16:creationId xmlns:a16="http://schemas.microsoft.com/office/drawing/2014/main" id="{9F8667C9-1BD9-461C-B424-5A65D5309E7D}"/>
                </a:ext>
              </a:extLst>
            </p:cNvPr>
            <p:cNvSpPr/>
            <p:nvPr/>
          </p:nvSpPr>
          <p:spPr>
            <a:xfrm>
              <a:off x="2700447" y="7524662"/>
              <a:ext cx="799183" cy="718075"/>
            </a:xfrm>
            <a:prstGeom prst="flowChartProcess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algn="ctr"/>
              <a:r>
                <a:rPr lang="en-US" altLang="ko-KR" sz="2812" dirty="0">
                  <a:solidFill>
                    <a:schemeClr val="accent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  <a:sym typeface="Gill Sans"/>
                </a:rPr>
                <a:t>10</a:t>
              </a:r>
              <a:endParaRPr lang="ko-KR" altLang="en-US" sz="2812" dirty="0">
                <a:solidFill>
                  <a:schemeClr val="accent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A4683F-BB00-46CD-B4C5-E6CF1112F62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pPr/>
              <a:t>6</a:t>
            </a:fld>
            <a:endParaRPr lang="en-US" altLang="ko-KR" dirty="0"/>
          </a:p>
        </p:txBody>
      </p:sp>
      <p:sp>
        <p:nvSpPr>
          <p:cNvPr id="58" name="큰화살표">
            <a:extLst>
              <a:ext uri="{FF2B5EF4-FFF2-40B4-BE49-F238E27FC236}">
                <a16:creationId xmlns:a16="http://schemas.microsoft.com/office/drawing/2014/main" id="{9001CF60-CBA4-4130-B0CE-1BF3EBC87706}"/>
              </a:ext>
            </a:extLst>
          </p:cNvPr>
          <p:cNvSpPr/>
          <p:nvPr/>
        </p:nvSpPr>
        <p:spPr>
          <a:xfrm>
            <a:off x="8649767" y="3435894"/>
            <a:ext cx="1530711" cy="1560649"/>
          </a:xfrm>
          <a:custGeom>
            <a:avLst/>
            <a:gdLst>
              <a:gd name="connsiteX0" fmla="*/ 1753643 w 1982336"/>
              <a:gd name="connsiteY0" fmla="*/ 0 h 2022913"/>
              <a:gd name="connsiteX1" fmla="*/ 1979112 w 1982336"/>
              <a:gd name="connsiteY1" fmla="*/ 964504 h 2022913"/>
              <a:gd name="connsiteX2" fmla="*/ 1603331 w 1982336"/>
              <a:gd name="connsiteY2" fmla="*/ 1903956 h 2022913"/>
              <a:gd name="connsiteX3" fmla="*/ 0 w 1982336"/>
              <a:gd name="connsiteY3" fmla="*/ 1979112 h 2022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2336" h="2022913">
                <a:moveTo>
                  <a:pt x="1753643" y="0"/>
                </a:moveTo>
                <a:cubicBezTo>
                  <a:pt x="1878903" y="323589"/>
                  <a:pt x="2004164" y="647178"/>
                  <a:pt x="1979112" y="964504"/>
                </a:cubicBezTo>
                <a:cubicBezTo>
                  <a:pt x="1954060" y="1281830"/>
                  <a:pt x="1933183" y="1734855"/>
                  <a:pt x="1603331" y="1903956"/>
                </a:cubicBezTo>
                <a:cubicBezTo>
                  <a:pt x="1273479" y="2073057"/>
                  <a:pt x="636739" y="2026084"/>
                  <a:pt x="0" y="1979112"/>
                </a:cubicBezTo>
              </a:path>
            </a:pathLst>
          </a:custGeom>
          <a:noFill/>
          <a:ln w="57150" cap="flat">
            <a:solidFill>
              <a:srgbClr val="FF0000"/>
            </a:solidFill>
            <a:prstDash val="dash"/>
            <a:miter lim="400000"/>
            <a:headEnd type="none" w="med" len="med"/>
            <a:tailEnd type="arrow" w="med" len="med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1" tIns="32145" rIns="64291" bIns="32145" numCol="1" spcCol="38100" rtlCol="0" anchor="t">
            <a:noAutofit/>
          </a:bodyPr>
          <a:lstStyle/>
          <a:p>
            <a:pPr defTabSz="642915"/>
            <a:endParaRPr lang="ko-KR" altLang="en-US" sz="1266" dirty="0">
              <a:latin typeface="Abadi" panose="020B0604020104020204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6CEE302-AF88-4F57-BC9E-85CBC87C5F19}"/>
              </a:ext>
            </a:extLst>
          </p:cNvPr>
          <p:cNvSpPr/>
          <p:nvPr/>
        </p:nvSpPr>
        <p:spPr>
          <a:xfrm>
            <a:off x="327524" y="2410894"/>
            <a:ext cx="11532339" cy="2943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noAutofit/>
          </a:bodyPr>
          <a:lstStyle/>
          <a:p>
            <a:pPr algn="ctr"/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  <a:sym typeface="Gill Sans"/>
              </a:rPr>
              <a:t>“</a:t>
            </a:r>
            <a:r>
              <a:rPr lang="ko-KR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  <a:sym typeface="Gill Sans"/>
              </a:rPr>
              <a:t>포인터는 순수한 숫자다</a:t>
            </a:r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  <a:sym typeface="Gill Sans"/>
              </a:rPr>
              <a:t>”</a:t>
            </a:r>
            <a:r>
              <a:rPr lang="ko-KR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  <a:sym typeface="Gill Sans"/>
              </a:rPr>
              <a:t>의 문제</a:t>
            </a:r>
            <a:b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  <a:sym typeface="Gill Sans"/>
              </a:rPr>
            </a:br>
            <a:endParaRPr lang="en-US" altLang="ko-KR" sz="3600" dirty="0">
              <a:latin typeface="Times New Roman" panose="02020603050405020304" pitchFamily="18" charset="0"/>
              <a:cs typeface="Times New Roman" panose="02020603050405020304" pitchFamily="18" charset="0"/>
              <a:sym typeface="Gill Sans"/>
            </a:endParaRPr>
          </a:p>
          <a:p>
            <a:pPr algn="ctr"/>
            <a:r>
              <a:rPr lang="ko-KR" alt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Gill Sans"/>
              </a:rPr>
              <a:t>메모리 블록의 데이터가 보호되지 않는다</a:t>
            </a: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  <a:sym typeface="Gill Sans"/>
              </a:rPr>
              <a:t>!</a:t>
            </a:r>
            <a:endParaRPr lang="en-US" altLang="ko-KR" sz="3600" dirty="0">
              <a:latin typeface="Times New Roman" panose="02020603050405020304" pitchFamily="18" charset="0"/>
              <a:cs typeface="Times New Roman" panose="02020603050405020304" pitchFamily="18" charset="0"/>
              <a:sym typeface="Gill San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FEB5F6-C956-3A46-9C77-567D2783974E}"/>
              </a:ext>
            </a:extLst>
          </p:cNvPr>
          <p:cNvSpPr/>
          <p:nvPr/>
        </p:nvSpPr>
        <p:spPr>
          <a:xfrm>
            <a:off x="147512" y="6248132"/>
            <a:ext cx="36134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https://godbolt.org/z/9eNt6w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05012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0" grpId="1" animBg="1"/>
      <p:bldP spid="51" grpId="0" animBg="1"/>
      <p:bldP spid="51" grpId="1" animBg="1"/>
      <p:bldP spid="56" grpId="0" animBg="1"/>
      <p:bldP spid="56" grpId="1" animBg="1"/>
      <p:bldP spid="34" grpId="0" animBg="1"/>
      <p:bldP spid="34" grpId="1" animBg="1"/>
      <p:bldP spid="34" grpId="2" animBg="1"/>
      <p:bldP spid="46" grpId="0" animBg="1"/>
      <p:bldP spid="46" grpId="1" animBg="1"/>
      <p:bldP spid="46" grpId="2" animBg="1"/>
      <p:bldP spid="52" grpId="0" animBg="1"/>
      <p:bldP spid="52" grpId="1" animBg="1"/>
      <p:bldP spid="52" grpId="2" animBg="1"/>
      <p:bldP spid="7" grpId="1" animBg="1"/>
      <p:bldP spid="42" grpId="0" animBg="1"/>
      <p:bldP spid="8" grpId="0" animBg="1"/>
      <p:bldP spid="49" grpId="0" animBg="1"/>
      <p:bldP spid="40" grpId="0" animBg="1"/>
      <p:bldP spid="41" grpId="0" animBg="1"/>
      <p:bldP spid="58" grpId="0" animBg="1"/>
      <p:bldP spid="5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*(p+1)=10">
            <a:extLst>
              <a:ext uri="{FF2B5EF4-FFF2-40B4-BE49-F238E27FC236}">
                <a16:creationId xmlns:a16="http://schemas.microsoft.com/office/drawing/2014/main" id="{EA4D7C8E-377C-4836-970D-A29337DF7139}"/>
              </a:ext>
            </a:extLst>
          </p:cNvPr>
          <p:cNvSpPr/>
          <p:nvPr/>
        </p:nvSpPr>
        <p:spPr>
          <a:xfrm>
            <a:off x="996523" y="4425289"/>
            <a:ext cx="1906924" cy="331756"/>
          </a:xfrm>
          <a:prstGeom prst="rect">
            <a:avLst/>
          </a:prstGeom>
          <a:solidFill>
            <a:srgbClr val="3399FF">
              <a:alpha val="40000"/>
            </a:srgbClr>
          </a:solidFill>
          <a:ln w="1905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1687" dirty="0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sp>
        <p:nvSpPr>
          <p:cNvPr id="46" name="iq==ip">
            <a:extLst>
              <a:ext uri="{FF2B5EF4-FFF2-40B4-BE49-F238E27FC236}">
                <a16:creationId xmlns:a16="http://schemas.microsoft.com/office/drawing/2014/main" id="{93664333-8699-4E5D-907F-B913B7F716D3}"/>
              </a:ext>
            </a:extLst>
          </p:cNvPr>
          <p:cNvSpPr/>
          <p:nvPr/>
        </p:nvSpPr>
        <p:spPr>
          <a:xfrm>
            <a:off x="1288944" y="4079466"/>
            <a:ext cx="1309349" cy="331756"/>
          </a:xfrm>
          <a:prstGeom prst="rect">
            <a:avLst/>
          </a:prstGeom>
          <a:solidFill>
            <a:srgbClr val="3399FF">
              <a:alpha val="40000"/>
            </a:srgbClr>
          </a:solidFill>
          <a:ln w="1905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1687" dirty="0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C587C2-A67F-43F8-AE73-BB72AF0A0741}"/>
              </a:ext>
            </a:extLst>
          </p:cNvPr>
          <p:cNvSpPr txBox="1"/>
          <p:nvPr/>
        </p:nvSpPr>
        <p:spPr>
          <a:xfrm>
            <a:off x="628409" y="2945339"/>
            <a:ext cx="4430074" cy="2577094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5935" tIns="75935" rIns="75935" bIns="75935" numCol="1" spcCol="38100" rtlCol="0" anchor="ctr">
            <a:spAutoFit/>
          </a:bodyPr>
          <a:lstStyle/>
          <a:p>
            <a:pPr algn="l"/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char p[1],q[1] = {0};</a:t>
            </a:r>
          </a:p>
          <a:p>
            <a:pPr algn="l"/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int </a:t>
            </a:r>
            <a:r>
              <a:rPr lang="en-US" altLang="ko-KR" sz="2250" dirty="0" err="1">
                <a:solidFill>
                  <a:schemeClr val="tx1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 = (int)(p+1);</a:t>
            </a:r>
          </a:p>
          <a:p>
            <a:pPr algn="l"/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int </a:t>
            </a:r>
            <a:r>
              <a:rPr lang="en-US" altLang="ko-KR" sz="2250" dirty="0" err="1">
                <a:solidFill>
                  <a:schemeClr val="tx1"/>
                </a:solidFill>
                <a:latin typeface="Consolas" panose="020B0609020204030204" pitchFamily="49" charset="0"/>
              </a:rPr>
              <a:t>iq</a:t>
            </a:r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 = (int)q;</a:t>
            </a:r>
          </a:p>
          <a:p>
            <a:pPr algn="l"/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if (</a:t>
            </a:r>
            <a:r>
              <a:rPr lang="en-US" altLang="ko-KR" sz="2250" dirty="0" err="1">
                <a:solidFill>
                  <a:schemeClr val="tx1"/>
                </a:solidFill>
                <a:latin typeface="Consolas" panose="020B0609020204030204" pitchFamily="49" charset="0"/>
              </a:rPr>
              <a:t>iq</a:t>
            </a:r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2250" dirty="0" err="1">
                <a:solidFill>
                  <a:schemeClr val="tx1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  *(p+1) = 10;</a:t>
            </a:r>
          </a:p>
          <a:p>
            <a:pPr algn="l"/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  print(q[0]);</a:t>
            </a:r>
          </a:p>
          <a:p>
            <a:pPr algn="l"/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52" name="&lt;=0x100 to p">
            <a:extLst>
              <a:ext uri="{FF2B5EF4-FFF2-40B4-BE49-F238E27FC236}">
                <a16:creationId xmlns:a16="http://schemas.microsoft.com/office/drawing/2014/main" id="{057EBBCA-59E7-4410-A549-345E4AD1EE6C}"/>
              </a:ext>
            </a:extLst>
          </p:cNvPr>
          <p:cNvGrpSpPr/>
          <p:nvPr/>
        </p:nvGrpSpPr>
        <p:grpSpPr>
          <a:xfrm>
            <a:off x="741427" y="2210921"/>
            <a:ext cx="1250675" cy="826924"/>
            <a:chOff x="2720018" y="8001826"/>
            <a:chExt cx="1778792" cy="1176105"/>
          </a:xfrm>
        </p:grpSpPr>
        <p:sp>
          <p:nvSpPr>
            <p:cNvPr id="60" name="화살표: 아래쪽 59">
              <a:extLst>
                <a:ext uri="{FF2B5EF4-FFF2-40B4-BE49-F238E27FC236}">
                  <a16:creationId xmlns:a16="http://schemas.microsoft.com/office/drawing/2014/main" id="{7EA3E443-7A90-480D-B287-A2ED6B2DA430}"/>
                </a:ext>
              </a:extLst>
            </p:cNvPr>
            <p:cNvSpPr/>
            <p:nvPr/>
          </p:nvSpPr>
          <p:spPr>
            <a:xfrm>
              <a:off x="3564655" y="8286241"/>
              <a:ext cx="707175" cy="891690"/>
            </a:xfrm>
            <a:prstGeom prst="downArrow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algn="ctr"/>
              <a:endParaRPr lang="ko-KR" altLang="en-US" sz="2812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 Black" panose="020B0A04020102020204" pitchFamily="34" charset="0"/>
                <a:sym typeface="Gill Sans"/>
              </a:endParaRPr>
            </a:p>
          </p:txBody>
        </p:sp>
        <p:sp>
          <p:nvSpPr>
            <p:cNvPr id="67" name="순서도: 처리 66">
              <a:extLst>
                <a:ext uri="{FF2B5EF4-FFF2-40B4-BE49-F238E27FC236}">
                  <a16:creationId xmlns:a16="http://schemas.microsoft.com/office/drawing/2014/main" id="{C2D16F95-40A7-4FCD-A0E8-55BEFCF3CAAE}"/>
                </a:ext>
              </a:extLst>
            </p:cNvPr>
            <p:cNvSpPr/>
            <p:nvPr/>
          </p:nvSpPr>
          <p:spPr>
            <a:xfrm>
              <a:off x="2720018" y="8001826"/>
              <a:ext cx="1778792" cy="718074"/>
            </a:xfrm>
            <a:prstGeom prst="flowChartProcess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algn="ctr"/>
              <a:r>
                <a:rPr lang="en-US" altLang="ko-KR" sz="2812" dirty="0">
                  <a:solidFill>
                    <a:schemeClr val="accent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  <a:sym typeface="Gill Sans"/>
                </a:rPr>
                <a:t>0x100</a:t>
              </a:r>
              <a:endParaRPr lang="ko-KR" altLang="en-US" sz="3094" dirty="0">
                <a:solidFill>
                  <a:schemeClr val="accent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/>
              </a:endParaRPr>
            </a:p>
          </p:txBody>
        </p:sp>
      </p:grpSp>
      <p:grpSp>
        <p:nvGrpSpPr>
          <p:cNvPr id="68" name="&lt;=0x101(위)">
            <a:extLst>
              <a:ext uri="{FF2B5EF4-FFF2-40B4-BE49-F238E27FC236}">
                <a16:creationId xmlns:a16="http://schemas.microsoft.com/office/drawing/2014/main" id="{7DC6E6BF-AD87-4261-BDDC-3F9CC0D432EA}"/>
              </a:ext>
            </a:extLst>
          </p:cNvPr>
          <p:cNvGrpSpPr/>
          <p:nvPr/>
        </p:nvGrpSpPr>
        <p:grpSpPr>
          <a:xfrm>
            <a:off x="2028070" y="2211646"/>
            <a:ext cx="1169800" cy="826683"/>
            <a:chOff x="2364400" y="8017465"/>
            <a:chExt cx="1663766" cy="1173255"/>
          </a:xfrm>
        </p:grpSpPr>
        <p:sp>
          <p:nvSpPr>
            <p:cNvPr id="69" name="화살표: 아래쪽 68">
              <a:extLst>
                <a:ext uri="{FF2B5EF4-FFF2-40B4-BE49-F238E27FC236}">
                  <a16:creationId xmlns:a16="http://schemas.microsoft.com/office/drawing/2014/main" id="{F811B3D2-68BD-4236-8F0D-D327D4EE3C1C}"/>
                </a:ext>
              </a:extLst>
            </p:cNvPr>
            <p:cNvSpPr/>
            <p:nvPr/>
          </p:nvSpPr>
          <p:spPr>
            <a:xfrm>
              <a:off x="2554637" y="8300932"/>
              <a:ext cx="707175" cy="889788"/>
            </a:xfrm>
            <a:prstGeom prst="downArrow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algn="ctr"/>
              <a:endParaRPr lang="ko-KR" altLang="en-US" sz="2812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 Black" panose="020B0A04020102020204" pitchFamily="34" charset="0"/>
                <a:sym typeface="Gill Sans"/>
              </a:endParaRPr>
            </a:p>
          </p:txBody>
        </p:sp>
        <p:sp>
          <p:nvSpPr>
            <p:cNvPr id="70" name="순서도: 처리 69">
              <a:extLst>
                <a:ext uri="{FF2B5EF4-FFF2-40B4-BE49-F238E27FC236}">
                  <a16:creationId xmlns:a16="http://schemas.microsoft.com/office/drawing/2014/main" id="{E2299461-8F07-4C72-B922-544074E9F63C}"/>
                </a:ext>
              </a:extLst>
            </p:cNvPr>
            <p:cNvSpPr/>
            <p:nvPr/>
          </p:nvSpPr>
          <p:spPr>
            <a:xfrm>
              <a:off x="2364400" y="8017465"/>
              <a:ext cx="1663766" cy="716543"/>
            </a:xfrm>
            <a:prstGeom prst="flowChartProcess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algn="ctr"/>
              <a:r>
                <a:rPr lang="en-US" altLang="ko-KR" sz="2812" dirty="0">
                  <a:solidFill>
                    <a:schemeClr val="accent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  <a:sym typeface="Gill Sans"/>
                </a:rPr>
                <a:t>0x101</a:t>
              </a:r>
              <a:endParaRPr lang="ko-KR" altLang="en-US" sz="3094" dirty="0">
                <a:solidFill>
                  <a:schemeClr val="accent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C511045-310C-4F5F-93A7-751B52090C64}"/>
              </a:ext>
            </a:extLst>
          </p:cNvPr>
          <p:cNvGrpSpPr/>
          <p:nvPr/>
        </p:nvGrpSpPr>
        <p:grpSpPr>
          <a:xfrm>
            <a:off x="384619" y="2212986"/>
            <a:ext cx="1629658" cy="826924"/>
            <a:chOff x="2181004" y="8001826"/>
            <a:chExt cx="2317807" cy="1176105"/>
          </a:xfrm>
        </p:grpSpPr>
        <p:sp>
          <p:nvSpPr>
            <p:cNvPr id="44" name="화살표: 아래쪽 43">
              <a:extLst>
                <a:ext uri="{FF2B5EF4-FFF2-40B4-BE49-F238E27FC236}">
                  <a16:creationId xmlns:a16="http://schemas.microsoft.com/office/drawing/2014/main" id="{D7477FA8-53E6-4BA4-A07B-4AB6734781E1}"/>
                </a:ext>
              </a:extLst>
            </p:cNvPr>
            <p:cNvSpPr/>
            <p:nvPr/>
          </p:nvSpPr>
          <p:spPr>
            <a:xfrm>
              <a:off x="3564655" y="8286241"/>
              <a:ext cx="707175" cy="891690"/>
            </a:xfrm>
            <a:prstGeom prst="downArrow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algn="ctr"/>
              <a:endParaRPr lang="ko-KR" altLang="en-US" sz="2812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 Black" panose="020B0A04020102020204" pitchFamily="34" charset="0"/>
                <a:sym typeface="Gill Sans"/>
              </a:endParaRPr>
            </a:p>
          </p:txBody>
        </p:sp>
        <p:sp>
          <p:nvSpPr>
            <p:cNvPr id="50" name="순서도: 처리 49">
              <a:extLst>
                <a:ext uri="{FF2B5EF4-FFF2-40B4-BE49-F238E27FC236}">
                  <a16:creationId xmlns:a16="http://schemas.microsoft.com/office/drawing/2014/main" id="{D4ABC902-1A5E-44CA-A833-E8D07DFBDD94}"/>
                </a:ext>
              </a:extLst>
            </p:cNvPr>
            <p:cNvSpPr/>
            <p:nvPr/>
          </p:nvSpPr>
          <p:spPr>
            <a:xfrm>
              <a:off x="2181004" y="8001826"/>
              <a:ext cx="2317807" cy="718074"/>
            </a:xfrm>
            <a:prstGeom prst="flowChartProcess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algn="ctr"/>
              <a:r>
                <a:rPr lang="en-US" altLang="ko-KR" sz="2812" dirty="0">
                  <a:solidFill>
                    <a:schemeClr val="accent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  <a:sym typeface="Gill Sans"/>
                </a:rPr>
                <a:t>(</a:t>
              </a:r>
              <a:r>
                <a:rPr lang="en-US" altLang="ko-KR" sz="2812" dirty="0">
                  <a:solidFill>
                    <a:srgbClr val="FF00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  <a:sym typeface="Gill Sans"/>
                </a:rPr>
                <a:t>p</a:t>
              </a:r>
              <a:r>
                <a:rPr lang="en-US" altLang="ko-KR" sz="2812" dirty="0">
                  <a:solidFill>
                    <a:schemeClr val="accent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  <a:sym typeface="Gill Sans"/>
                </a:rPr>
                <a:t>,0x100)</a:t>
              </a:r>
              <a:endParaRPr lang="ko-KR" altLang="en-US" sz="3094" dirty="0">
                <a:solidFill>
                  <a:schemeClr val="accent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57922EDB-C100-4779-A70A-D8F9B731F7FD}"/>
              </a:ext>
            </a:extLst>
          </p:cNvPr>
          <p:cNvGrpSpPr/>
          <p:nvPr/>
        </p:nvGrpSpPr>
        <p:grpSpPr>
          <a:xfrm>
            <a:off x="2042475" y="2208364"/>
            <a:ext cx="1629658" cy="826683"/>
            <a:chOff x="2364399" y="8017465"/>
            <a:chExt cx="2317807" cy="1173255"/>
          </a:xfrm>
        </p:grpSpPr>
        <p:sp>
          <p:nvSpPr>
            <p:cNvPr id="53" name="화살표: 아래쪽 52">
              <a:extLst>
                <a:ext uri="{FF2B5EF4-FFF2-40B4-BE49-F238E27FC236}">
                  <a16:creationId xmlns:a16="http://schemas.microsoft.com/office/drawing/2014/main" id="{BB888684-E9F1-4F2C-825E-8F26A6B22502}"/>
                </a:ext>
              </a:extLst>
            </p:cNvPr>
            <p:cNvSpPr/>
            <p:nvPr/>
          </p:nvSpPr>
          <p:spPr>
            <a:xfrm>
              <a:off x="2554637" y="8300932"/>
              <a:ext cx="707175" cy="889788"/>
            </a:xfrm>
            <a:prstGeom prst="downArrow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algn="ctr"/>
              <a:endParaRPr lang="ko-KR" altLang="en-US" sz="2812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 Black" panose="020B0A04020102020204" pitchFamily="34" charset="0"/>
                <a:sym typeface="Gill Sans"/>
              </a:endParaRPr>
            </a:p>
          </p:txBody>
        </p:sp>
        <p:sp>
          <p:nvSpPr>
            <p:cNvPr id="54" name="순서도: 처리 53">
              <a:extLst>
                <a:ext uri="{FF2B5EF4-FFF2-40B4-BE49-F238E27FC236}">
                  <a16:creationId xmlns:a16="http://schemas.microsoft.com/office/drawing/2014/main" id="{710290D9-BD9D-4BA7-87C2-5C45FE86728D}"/>
                </a:ext>
              </a:extLst>
            </p:cNvPr>
            <p:cNvSpPr/>
            <p:nvPr/>
          </p:nvSpPr>
          <p:spPr>
            <a:xfrm>
              <a:off x="2364399" y="8017465"/>
              <a:ext cx="2317807" cy="716543"/>
            </a:xfrm>
            <a:prstGeom prst="flowChartProcess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algn="ctr"/>
              <a:r>
                <a:rPr lang="en-US" altLang="ko-KR" sz="2812" dirty="0">
                  <a:solidFill>
                    <a:schemeClr val="accent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  <a:sym typeface="Gill Sans"/>
                </a:rPr>
                <a:t>(</a:t>
              </a:r>
              <a:r>
                <a:rPr lang="en-US" altLang="ko-KR" sz="2812" dirty="0">
                  <a:solidFill>
                    <a:srgbClr val="FF00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  <a:sym typeface="Gill Sans"/>
                </a:rPr>
                <a:t>q</a:t>
              </a:r>
              <a:r>
                <a:rPr lang="en-US" altLang="ko-KR" sz="2812" dirty="0">
                  <a:solidFill>
                    <a:schemeClr val="accent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  <a:sym typeface="Gill Sans"/>
                </a:rPr>
                <a:t>,0x101)</a:t>
              </a:r>
              <a:endParaRPr lang="ko-KR" altLang="en-US" sz="3094" dirty="0">
                <a:solidFill>
                  <a:schemeClr val="accent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/>
              </a:endParaRPr>
            </a:p>
          </p:txBody>
        </p:sp>
      </p:grpSp>
      <p:grpSp>
        <p:nvGrpSpPr>
          <p:cNvPr id="71" name="memory 0x100">
            <a:extLst>
              <a:ext uri="{FF2B5EF4-FFF2-40B4-BE49-F238E27FC236}">
                <a16:creationId xmlns:a16="http://schemas.microsoft.com/office/drawing/2014/main" id="{D48C66F1-F4F1-4B09-A0A2-E10DF302306B}"/>
              </a:ext>
            </a:extLst>
          </p:cNvPr>
          <p:cNvGrpSpPr/>
          <p:nvPr/>
        </p:nvGrpSpPr>
        <p:grpSpPr>
          <a:xfrm>
            <a:off x="5874325" y="1663904"/>
            <a:ext cx="1471826" cy="1001941"/>
            <a:chOff x="5788189" y="2391912"/>
            <a:chExt cx="2093327" cy="1425027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1C9C044-7B47-4D22-827F-869ECED3448A}"/>
                </a:ext>
              </a:extLst>
            </p:cNvPr>
            <p:cNvSpPr/>
            <p:nvPr/>
          </p:nvSpPr>
          <p:spPr>
            <a:xfrm>
              <a:off x="5809079" y="2391912"/>
              <a:ext cx="2072437" cy="8010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94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ko-KR" altLang="en-US" sz="309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1A6B343-6845-4380-8D3E-D16C16E9F318}"/>
                </a:ext>
              </a:extLst>
            </p:cNvPr>
            <p:cNvSpPr txBox="1"/>
            <p:nvPr/>
          </p:nvSpPr>
          <p:spPr>
            <a:xfrm>
              <a:off x="5788189" y="3160423"/>
              <a:ext cx="1363376" cy="6565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8" tIns="35718" rIns="35718" bIns="35718" numCol="1" spcCol="38100" rtlCol="0" anchor="ctr">
              <a:spAutoFit/>
            </a:bodyPr>
            <a:lstStyle/>
            <a:p>
              <a:r>
                <a:rPr lang="en-US" altLang="ko-KR" sz="2531" dirty="0">
                  <a:latin typeface="Arial" panose="020B0604020202020204" pitchFamily="34" charset="0"/>
                  <a:cs typeface="Arial" panose="020B0604020202020204" pitchFamily="34" charset="0"/>
                </a:rPr>
                <a:t>0x100</a:t>
              </a:r>
              <a:endParaRPr lang="ko-KR" altLang="en-US" sz="253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8C525075-D448-4C67-B9C7-8BE2AE72B253}"/>
              </a:ext>
            </a:extLst>
          </p:cNvPr>
          <p:cNvGrpSpPr/>
          <p:nvPr/>
        </p:nvGrpSpPr>
        <p:grpSpPr>
          <a:xfrm>
            <a:off x="7328190" y="1662048"/>
            <a:ext cx="1414730" cy="1001446"/>
            <a:chOff x="10425876" y="2366968"/>
            <a:chExt cx="2012122" cy="1424323"/>
          </a:xfrm>
        </p:grpSpPr>
        <p:grpSp>
          <p:nvGrpSpPr>
            <p:cNvPr id="75" name="memory 0x101">
              <a:extLst>
                <a:ext uri="{FF2B5EF4-FFF2-40B4-BE49-F238E27FC236}">
                  <a16:creationId xmlns:a16="http://schemas.microsoft.com/office/drawing/2014/main" id="{C3709B79-25DC-4ABF-BCCB-ED63B0E93DC6}"/>
                </a:ext>
              </a:extLst>
            </p:cNvPr>
            <p:cNvGrpSpPr/>
            <p:nvPr/>
          </p:nvGrpSpPr>
          <p:grpSpPr>
            <a:xfrm>
              <a:off x="10425876" y="2366968"/>
              <a:ext cx="2012122" cy="1424323"/>
              <a:chOff x="7856708" y="2389269"/>
              <a:chExt cx="2012122" cy="1424323"/>
            </a:xfrm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F47CDEE5-743C-44D4-89CA-31F1D994324C}"/>
                  </a:ext>
                </a:extLst>
              </p:cNvPr>
              <p:cNvSpPr/>
              <p:nvPr/>
            </p:nvSpPr>
            <p:spPr>
              <a:xfrm>
                <a:off x="7888129" y="2389269"/>
                <a:ext cx="1980701" cy="8010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094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endParaRPr lang="ko-KR" altLang="en-US" sz="3094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9F1CF09-0584-4B8C-8B10-AB4A8842DB96}"/>
                  </a:ext>
                </a:extLst>
              </p:cNvPr>
              <p:cNvSpPr txBox="1"/>
              <p:nvPr/>
            </p:nvSpPr>
            <p:spPr>
              <a:xfrm>
                <a:off x="7856708" y="3157075"/>
                <a:ext cx="1363377" cy="65651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35718" tIns="35718" rIns="35718" bIns="35718" numCol="1" spcCol="38100" rtlCol="0" anchor="ctr">
                <a:spAutoFit/>
              </a:bodyPr>
              <a:lstStyle/>
              <a:p>
                <a:r>
                  <a:rPr lang="en-US" altLang="ko-KR" sz="2531" dirty="0">
                    <a:latin typeface="Arial" panose="020B0604020202020204" pitchFamily="34" charset="0"/>
                    <a:cs typeface="Arial" panose="020B0604020202020204" pitchFamily="34" charset="0"/>
                  </a:rPr>
                  <a:t>0x101</a:t>
                </a:r>
                <a:endParaRPr lang="ko-KR" altLang="en-US" sz="253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memory10update">
              <a:extLst>
                <a:ext uri="{FF2B5EF4-FFF2-40B4-BE49-F238E27FC236}">
                  <a16:creationId xmlns:a16="http://schemas.microsoft.com/office/drawing/2014/main" id="{3B225974-F170-413B-BF8B-F2E4F3541EE0}"/>
                </a:ext>
              </a:extLst>
            </p:cNvPr>
            <p:cNvSpPr txBox="1"/>
            <p:nvPr/>
          </p:nvSpPr>
          <p:spPr>
            <a:xfrm>
              <a:off x="10917704" y="2427878"/>
              <a:ext cx="1004777" cy="715430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algn="ctr"/>
              <a:r>
                <a:rPr lang="en-US" altLang="ko-KR" sz="28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ko-KR" alt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F8FD55D-6BD5-4227-BED1-564F9ED56BF1}"/>
              </a:ext>
            </a:extLst>
          </p:cNvPr>
          <p:cNvGrpSpPr/>
          <p:nvPr/>
        </p:nvGrpSpPr>
        <p:grpSpPr>
          <a:xfrm>
            <a:off x="6966919" y="2945340"/>
            <a:ext cx="4496217" cy="2577094"/>
            <a:chOff x="9908809" y="4188905"/>
            <a:chExt cx="6394815" cy="3665312"/>
          </a:xfrm>
        </p:grpSpPr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E21DED8E-E466-4841-B0BE-09F03593513F}"/>
                </a:ext>
              </a:extLst>
            </p:cNvPr>
            <p:cNvSpPr/>
            <p:nvPr/>
          </p:nvSpPr>
          <p:spPr>
            <a:xfrm>
              <a:off x="13953774" y="4289041"/>
              <a:ext cx="390876" cy="569707"/>
            </a:xfrm>
            <a:prstGeom prst="roundRect">
              <a:avLst/>
            </a:prstGeom>
            <a:solidFill>
              <a:srgbClr val="3399FF">
                <a:alpha val="40000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410751" latinLnBrk="0" hangingPunct="0"/>
              <a:endParaRPr lang="ko-KR" altLang="en-US" sz="1969" dirty="0" err="1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/>
              </a:endParaRPr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8D5A1386-FBBA-44AE-8C9E-25D33043338B}"/>
                </a:ext>
              </a:extLst>
            </p:cNvPr>
            <p:cNvSpPr/>
            <p:nvPr/>
          </p:nvSpPr>
          <p:spPr>
            <a:xfrm>
              <a:off x="11727043" y="6752534"/>
              <a:ext cx="390876" cy="569707"/>
            </a:xfrm>
            <a:prstGeom prst="roundRect">
              <a:avLst/>
            </a:prstGeom>
            <a:solidFill>
              <a:srgbClr val="3399FF">
                <a:alpha val="40000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410751" latinLnBrk="0" hangingPunct="0"/>
              <a:endParaRPr lang="ko-KR" altLang="en-US" sz="1969" dirty="0" err="1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0989388-8A0D-42BD-954C-0122872D2832}"/>
                </a:ext>
              </a:extLst>
            </p:cNvPr>
            <p:cNvSpPr txBox="1"/>
            <p:nvPr/>
          </p:nvSpPr>
          <p:spPr>
            <a:xfrm>
              <a:off x="9908809" y="4188905"/>
              <a:ext cx="6394815" cy="3665312"/>
            </a:xfrm>
            <a:prstGeom prst="rect">
              <a:avLst/>
            </a:prstGeom>
            <a:noFill/>
            <a:ln w="57150"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75935" tIns="75935" rIns="75935" bIns="75935" numCol="1" spcCol="38100" rtlCol="0" anchor="ctr">
              <a:spAutoFit/>
            </a:bodyPr>
            <a:lstStyle/>
            <a:p>
              <a:pPr algn="l"/>
              <a:r>
                <a:rPr lang="en-US" altLang="ko-KR" sz="2250" dirty="0">
                  <a:solidFill>
                    <a:schemeClr val="tx1"/>
                  </a:solidFill>
                  <a:latin typeface="Consolas" panose="020B0609020204030204" pitchFamily="49" charset="0"/>
                </a:rPr>
                <a:t>char p[1],q[1] = {0};</a:t>
              </a:r>
            </a:p>
            <a:p>
              <a:pPr algn="l"/>
              <a:r>
                <a:rPr lang="en-US" altLang="ko-KR" sz="2250" dirty="0">
                  <a:solidFill>
                    <a:schemeClr val="tx1"/>
                  </a:solidFill>
                  <a:latin typeface="Consolas" panose="020B0609020204030204" pitchFamily="49" charset="0"/>
                </a:rPr>
                <a:t>int </a:t>
              </a:r>
              <a:r>
                <a:rPr lang="en-US" altLang="ko-KR" sz="225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ip</a:t>
              </a:r>
              <a:r>
                <a:rPr lang="en-US" altLang="ko-KR" sz="2250" dirty="0">
                  <a:solidFill>
                    <a:schemeClr val="tx1"/>
                  </a:solidFill>
                  <a:latin typeface="Consolas" panose="020B0609020204030204" pitchFamily="49" charset="0"/>
                </a:rPr>
                <a:t> = (int)(p+1);</a:t>
              </a:r>
            </a:p>
            <a:p>
              <a:pPr algn="l"/>
              <a:r>
                <a:rPr lang="en-US" altLang="ko-KR" sz="2250" dirty="0">
                  <a:solidFill>
                    <a:schemeClr val="tx1"/>
                  </a:solidFill>
                  <a:latin typeface="Consolas" panose="020B0609020204030204" pitchFamily="49" charset="0"/>
                </a:rPr>
                <a:t>int </a:t>
              </a:r>
              <a:r>
                <a:rPr lang="en-US" altLang="ko-KR" sz="225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iq</a:t>
              </a:r>
              <a:r>
                <a:rPr lang="en-US" altLang="ko-KR" sz="2250" dirty="0">
                  <a:solidFill>
                    <a:schemeClr val="tx1"/>
                  </a:solidFill>
                  <a:latin typeface="Consolas" panose="020B0609020204030204" pitchFamily="49" charset="0"/>
                </a:rPr>
                <a:t> = (int)q;</a:t>
              </a:r>
            </a:p>
            <a:p>
              <a:pPr algn="l"/>
              <a:r>
                <a:rPr lang="en-US" altLang="ko-KR" sz="2250" dirty="0">
                  <a:solidFill>
                    <a:schemeClr val="tx1"/>
                  </a:solidFill>
                  <a:latin typeface="Consolas" panose="020B0609020204030204" pitchFamily="49" charset="0"/>
                </a:rPr>
                <a:t>if (</a:t>
              </a:r>
              <a:r>
                <a:rPr lang="en-US" altLang="ko-KR" sz="225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iq</a:t>
              </a:r>
              <a:r>
                <a:rPr lang="en-US" altLang="ko-KR" sz="2250" dirty="0">
                  <a:solidFill>
                    <a:schemeClr val="tx1"/>
                  </a:solidFill>
                  <a:latin typeface="Consolas" panose="020B0609020204030204" pitchFamily="49" charset="0"/>
                </a:rPr>
                <a:t> == </a:t>
              </a:r>
              <a:r>
                <a:rPr lang="en-US" altLang="ko-KR" sz="225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ip</a:t>
              </a:r>
              <a:r>
                <a:rPr lang="en-US" altLang="ko-KR" sz="2250" dirty="0">
                  <a:solidFill>
                    <a:schemeClr val="tx1"/>
                  </a:solidFill>
                  <a:latin typeface="Consolas" panose="020B0609020204030204" pitchFamily="49" charset="0"/>
                </a:rPr>
                <a:t>) {</a:t>
              </a:r>
            </a:p>
            <a:p>
              <a:pPr algn="l"/>
              <a:r>
                <a:rPr lang="en-US" altLang="ko-KR" sz="225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*(p+1) = 10;</a:t>
              </a:r>
            </a:p>
            <a:p>
              <a:pPr algn="l"/>
              <a:r>
                <a:rPr lang="en-US" altLang="ko-KR" sz="225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print(0);</a:t>
              </a:r>
            </a:p>
            <a:p>
              <a:pPr algn="l"/>
              <a:r>
                <a:rPr lang="en-US" altLang="ko-KR" sz="225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01390B5-3D5F-4F73-BDDB-186E332058F2}"/>
              </a:ext>
            </a:extLst>
          </p:cNvPr>
          <p:cNvSpPr/>
          <p:nvPr/>
        </p:nvSpPr>
        <p:spPr>
          <a:xfrm>
            <a:off x="5294964" y="4597516"/>
            <a:ext cx="1457261" cy="937627"/>
          </a:xfrm>
          <a:prstGeom prst="rect">
            <a:avLst/>
          </a:prstGeom>
          <a:solidFill>
            <a:schemeClr val="accent1"/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algn="ctr"/>
            <a:r>
              <a:rPr lang="en-US" altLang="ko-KR" sz="2812" dirty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constant</a:t>
            </a:r>
          </a:p>
          <a:p>
            <a:pPr algn="ctr"/>
            <a:r>
              <a:rPr lang="en-US" altLang="ko-KR" sz="2812" dirty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prop.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75289B9-FAB6-4C0E-9977-FF6EFA9F2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" y="-29372"/>
            <a:ext cx="11887200" cy="1626995"/>
          </a:xfrm>
        </p:spPr>
        <p:txBody>
          <a:bodyPr>
            <a:normAutofit/>
          </a:bodyPr>
          <a:lstStyle/>
          <a:p>
            <a:pPr algn="ctr" hangingPunct="1"/>
            <a:r>
              <a:rPr lang="en-US" altLang="ko-KR" sz="4400" dirty="0"/>
              <a:t>LLVM</a:t>
            </a:r>
            <a:r>
              <a:rPr lang="ko-KR" altLang="en-US" sz="4400" dirty="0"/>
              <a:t>의 해결책</a:t>
            </a:r>
            <a:r>
              <a:rPr lang="en-US" altLang="ko-KR" sz="4400" dirty="0"/>
              <a:t>:</a:t>
            </a:r>
            <a:br>
              <a:rPr lang="en-US" altLang="ko-KR" sz="4400" dirty="0"/>
            </a:br>
            <a:r>
              <a:rPr lang="ko-KR" altLang="en-US" sz="4400" dirty="0"/>
              <a:t>포인터는 자기 출신을 기억한다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764986D7-BA3F-4D17-978A-6B4F43BD6AF5}"/>
              </a:ext>
            </a:extLst>
          </p:cNvPr>
          <p:cNvSpPr/>
          <p:nvPr/>
        </p:nvSpPr>
        <p:spPr>
          <a:xfrm>
            <a:off x="5532373" y="3571694"/>
            <a:ext cx="1039288" cy="1002926"/>
          </a:xfrm>
          <a:prstGeom prst="right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endParaRPr lang="ko-KR" altLang="en-US" sz="2812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 Black" panose="020B0A04020102020204" pitchFamily="34" charset="0"/>
              <a:sym typeface="Gill Sans"/>
            </a:endParaRPr>
          </a:p>
        </p:txBody>
      </p:sp>
      <p:grpSp>
        <p:nvGrpSpPr>
          <p:cNvPr id="30" name="memory">
            <a:extLst>
              <a:ext uri="{FF2B5EF4-FFF2-40B4-BE49-F238E27FC236}">
                <a16:creationId xmlns:a16="http://schemas.microsoft.com/office/drawing/2014/main" id="{5E41E635-35E0-47F7-9D0A-65A06F0B8C45}"/>
              </a:ext>
            </a:extLst>
          </p:cNvPr>
          <p:cNvGrpSpPr/>
          <p:nvPr/>
        </p:nvGrpSpPr>
        <p:grpSpPr>
          <a:xfrm>
            <a:off x="2859239" y="1852911"/>
            <a:ext cx="6277989" cy="812861"/>
            <a:chOff x="1463976" y="2635184"/>
            <a:chExt cx="8928968" cy="115610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07A0CD4-5F8C-4AA3-86C1-4F3AEC2EF291}"/>
                </a:ext>
              </a:extLst>
            </p:cNvPr>
            <p:cNvSpPr txBox="1"/>
            <p:nvPr/>
          </p:nvSpPr>
          <p:spPr>
            <a:xfrm>
              <a:off x="3671631" y="3134773"/>
              <a:ext cx="848120" cy="6565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8" tIns="35718" rIns="35718" bIns="35718" numCol="1" spcCol="38100" rtlCol="0" anchor="ctr">
              <a:spAutoFit/>
            </a:bodyPr>
            <a:lstStyle/>
            <a:p>
              <a:r>
                <a:rPr lang="en-US" altLang="ko-KR" sz="2531" dirty="0">
                  <a:latin typeface="Arial" panose="020B0604020202020204" pitchFamily="34" charset="0"/>
                  <a:cs typeface="Arial" panose="020B0604020202020204" pitchFamily="34" charset="0"/>
                </a:rPr>
                <a:t>0x0</a:t>
              </a:r>
              <a:endParaRPr lang="ko-KR" altLang="en-US" sz="253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FE81C57-F37E-48F9-AE7B-ABE58B141177}"/>
                </a:ext>
              </a:extLst>
            </p:cNvPr>
            <p:cNvGrpSpPr/>
            <p:nvPr/>
          </p:nvGrpSpPr>
          <p:grpSpPr>
            <a:xfrm>
              <a:off x="1463976" y="2635184"/>
              <a:ext cx="8928968" cy="534293"/>
              <a:chOff x="1277417" y="2650728"/>
              <a:chExt cx="8928968" cy="53429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6E2542-FC63-446D-A14D-37E44F361CC2}"/>
                  </a:ext>
                </a:extLst>
              </p:cNvPr>
              <p:cNvSpPr txBox="1"/>
              <p:nvPr/>
            </p:nvSpPr>
            <p:spPr>
              <a:xfrm>
                <a:off x="1277417" y="2650728"/>
                <a:ext cx="998593" cy="37964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35718" tIns="35718" rIns="35718" bIns="35718" numCol="1" spcCol="38100" rtlCol="0" anchor="ctr">
                <a:spAutoFit/>
              </a:bodyPr>
              <a:lstStyle/>
              <a:p>
                <a:r>
                  <a:rPr lang="en-US" altLang="ko-KR" sz="1266" dirty="0">
                    <a:latin typeface="Arial" panose="020B0604020202020204" pitchFamily="34" charset="0"/>
                    <a:cs typeface="Arial" panose="020B0604020202020204" pitchFamily="34" charset="0"/>
                  </a:rPr>
                  <a:t>Memory:</a:t>
                </a:r>
                <a:endParaRPr lang="ko-KR" altLang="en-US" sz="1266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84E1D3C4-9518-4995-9BBE-363829EC18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75135" y="3185021"/>
                <a:ext cx="6731250" cy="0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memory 0x100">
            <a:extLst>
              <a:ext uri="{FF2B5EF4-FFF2-40B4-BE49-F238E27FC236}">
                <a16:creationId xmlns:a16="http://schemas.microsoft.com/office/drawing/2014/main" id="{27081062-5B5B-477A-96C1-572869ED4338}"/>
              </a:ext>
            </a:extLst>
          </p:cNvPr>
          <p:cNvGrpSpPr/>
          <p:nvPr/>
        </p:nvGrpSpPr>
        <p:grpSpPr>
          <a:xfrm>
            <a:off x="5876605" y="1666185"/>
            <a:ext cx="1471826" cy="1001941"/>
            <a:chOff x="5788189" y="2391912"/>
            <a:chExt cx="2093327" cy="142502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2A805D6-F28A-4226-B076-9AFD0728292E}"/>
                </a:ext>
              </a:extLst>
            </p:cNvPr>
            <p:cNvSpPr/>
            <p:nvPr/>
          </p:nvSpPr>
          <p:spPr>
            <a:xfrm>
              <a:off x="5809079" y="2391912"/>
              <a:ext cx="2072437" cy="8010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94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en-US" altLang="ko-KR" sz="3094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-</a:t>
              </a:r>
              <a:endParaRPr lang="ko-KR" altLang="en-US" sz="309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76914B-AF65-453F-B71C-B0049A710814}"/>
                </a:ext>
              </a:extLst>
            </p:cNvPr>
            <p:cNvSpPr txBox="1"/>
            <p:nvPr/>
          </p:nvSpPr>
          <p:spPr>
            <a:xfrm>
              <a:off x="5788189" y="3160423"/>
              <a:ext cx="1363376" cy="6565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8" tIns="35718" rIns="35718" bIns="35718" numCol="1" spcCol="38100" rtlCol="0" anchor="ctr">
              <a:spAutoFit/>
            </a:bodyPr>
            <a:lstStyle/>
            <a:p>
              <a:r>
                <a:rPr lang="en-US" altLang="ko-KR" sz="2531" dirty="0">
                  <a:latin typeface="Arial" panose="020B0604020202020204" pitchFamily="34" charset="0"/>
                  <a:cs typeface="Arial" panose="020B0604020202020204" pitchFamily="34" charset="0"/>
                </a:rPr>
                <a:t>0x100</a:t>
              </a:r>
              <a:endParaRPr lang="ko-KR" altLang="en-US" sz="253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&lt;=0x101(아래)">
            <a:extLst>
              <a:ext uri="{FF2B5EF4-FFF2-40B4-BE49-F238E27FC236}">
                <a16:creationId xmlns:a16="http://schemas.microsoft.com/office/drawing/2014/main" id="{E269D767-57C9-429A-A5FC-90C6659269AF}"/>
              </a:ext>
            </a:extLst>
          </p:cNvPr>
          <p:cNvGrpSpPr/>
          <p:nvPr/>
        </p:nvGrpSpPr>
        <p:grpSpPr>
          <a:xfrm>
            <a:off x="544131" y="4616291"/>
            <a:ext cx="1646242" cy="1057246"/>
            <a:chOff x="2057869" y="7504070"/>
            <a:chExt cx="2341393" cy="1503685"/>
          </a:xfrm>
        </p:grpSpPr>
        <p:sp>
          <p:nvSpPr>
            <p:cNvPr id="32" name="화살표: 아래쪽 31">
              <a:extLst>
                <a:ext uri="{FF2B5EF4-FFF2-40B4-BE49-F238E27FC236}">
                  <a16:creationId xmlns:a16="http://schemas.microsoft.com/office/drawing/2014/main" id="{48499366-73EA-4B19-99E2-93FA0EFD7DAC}"/>
                </a:ext>
              </a:extLst>
            </p:cNvPr>
            <p:cNvSpPr/>
            <p:nvPr/>
          </p:nvSpPr>
          <p:spPr>
            <a:xfrm rot="11764061">
              <a:off x="2560960" y="7504070"/>
              <a:ext cx="636192" cy="870856"/>
            </a:xfrm>
            <a:prstGeom prst="downArrow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algn="ctr"/>
              <a:endParaRPr lang="ko-KR" altLang="en-US" sz="2812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 Black" panose="020B0A04020102020204" pitchFamily="34" charset="0"/>
                <a:sym typeface="Gill Sans"/>
              </a:endParaRPr>
            </a:p>
          </p:txBody>
        </p:sp>
        <p:sp>
          <p:nvSpPr>
            <p:cNvPr id="33" name="순서도: 처리 32">
              <a:extLst>
                <a:ext uri="{FF2B5EF4-FFF2-40B4-BE49-F238E27FC236}">
                  <a16:creationId xmlns:a16="http://schemas.microsoft.com/office/drawing/2014/main" id="{50742C09-3769-4C14-9CD6-8CD78666138D}"/>
                </a:ext>
              </a:extLst>
            </p:cNvPr>
            <p:cNvSpPr/>
            <p:nvPr/>
          </p:nvSpPr>
          <p:spPr>
            <a:xfrm>
              <a:off x="2057869" y="8289680"/>
              <a:ext cx="2341393" cy="718075"/>
            </a:xfrm>
            <a:prstGeom prst="flowChartProcess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algn="ctr"/>
              <a:r>
                <a:rPr lang="en-US" altLang="ko-KR" sz="2812" dirty="0">
                  <a:solidFill>
                    <a:schemeClr val="accent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  <a:sym typeface="Gill Sans"/>
                </a:rPr>
                <a:t>(</a:t>
              </a:r>
              <a:r>
                <a:rPr lang="en-US" altLang="ko-KR" sz="2812" dirty="0">
                  <a:solidFill>
                    <a:srgbClr val="FF00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  <a:sym typeface="Gill Sans"/>
                </a:rPr>
                <a:t>p</a:t>
              </a:r>
              <a:r>
                <a:rPr lang="en-US" altLang="ko-KR" sz="2812" dirty="0">
                  <a:solidFill>
                    <a:schemeClr val="accent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  <a:sym typeface="Gill Sans"/>
                </a:rPr>
                <a:t>,0x101)</a:t>
              </a:r>
              <a:endParaRPr lang="ko-KR" altLang="en-US" sz="2812" dirty="0">
                <a:solidFill>
                  <a:schemeClr val="accent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/>
              </a:endParaRPr>
            </a:p>
          </p:txBody>
        </p:sp>
      </p:grpSp>
      <p:grpSp>
        <p:nvGrpSpPr>
          <p:cNvPr id="45" name="&lt;=true">
            <a:extLst>
              <a:ext uri="{FF2B5EF4-FFF2-40B4-BE49-F238E27FC236}">
                <a16:creationId xmlns:a16="http://schemas.microsoft.com/office/drawing/2014/main" id="{1764AE49-9ACF-47BE-9FDE-62913B2AE5A0}"/>
              </a:ext>
            </a:extLst>
          </p:cNvPr>
          <p:cNvGrpSpPr/>
          <p:nvPr/>
        </p:nvGrpSpPr>
        <p:grpSpPr>
          <a:xfrm>
            <a:off x="2618923" y="3953686"/>
            <a:ext cx="1165778" cy="504881"/>
            <a:chOff x="1075010" y="7532703"/>
            <a:chExt cx="1658047" cy="718074"/>
          </a:xfrm>
        </p:grpSpPr>
        <p:sp>
          <p:nvSpPr>
            <p:cNvPr id="47" name="화살표: 아래쪽 46">
              <a:extLst>
                <a:ext uri="{FF2B5EF4-FFF2-40B4-BE49-F238E27FC236}">
                  <a16:creationId xmlns:a16="http://schemas.microsoft.com/office/drawing/2014/main" id="{107D0188-41E6-4F12-9B43-7B12754593B1}"/>
                </a:ext>
              </a:extLst>
            </p:cNvPr>
            <p:cNvSpPr/>
            <p:nvPr/>
          </p:nvSpPr>
          <p:spPr>
            <a:xfrm rot="5400000">
              <a:off x="1185071" y="7499026"/>
              <a:ext cx="629901" cy="850023"/>
            </a:xfrm>
            <a:prstGeom prst="downArrow">
              <a:avLst>
                <a:gd name="adj1" fmla="val 50000"/>
                <a:gd name="adj2" fmla="val 43612"/>
              </a:avLst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algn="ctr"/>
              <a:endParaRPr lang="ko-KR" altLang="en-US" sz="2812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 Black" panose="020B0A04020102020204" pitchFamily="34" charset="0"/>
                <a:sym typeface="Gill Sans"/>
              </a:endParaRPr>
            </a:p>
          </p:txBody>
        </p:sp>
        <p:sp>
          <p:nvSpPr>
            <p:cNvPr id="48" name="순서도: 처리 47">
              <a:extLst>
                <a:ext uri="{FF2B5EF4-FFF2-40B4-BE49-F238E27FC236}">
                  <a16:creationId xmlns:a16="http://schemas.microsoft.com/office/drawing/2014/main" id="{B054837B-489C-4F5F-A26D-519FA0361116}"/>
                </a:ext>
              </a:extLst>
            </p:cNvPr>
            <p:cNvSpPr/>
            <p:nvPr/>
          </p:nvSpPr>
          <p:spPr>
            <a:xfrm>
              <a:off x="1628228" y="7532703"/>
              <a:ext cx="1104829" cy="718074"/>
            </a:xfrm>
            <a:prstGeom prst="flowChartProcess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algn="ctr"/>
              <a:r>
                <a:rPr lang="en-US" altLang="ko-KR" sz="2812" dirty="0">
                  <a:solidFill>
                    <a:schemeClr val="accent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  <a:sym typeface="Gill Sans"/>
                </a:rPr>
                <a:t>true</a:t>
              </a:r>
              <a:endParaRPr lang="ko-KR" altLang="en-US" sz="2812" dirty="0">
                <a:solidFill>
                  <a:schemeClr val="accent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938B9DB-B49D-4A87-AB56-1F62CE54AAFB}"/>
              </a:ext>
            </a:extLst>
          </p:cNvPr>
          <p:cNvGrpSpPr/>
          <p:nvPr/>
        </p:nvGrpSpPr>
        <p:grpSpPr>
          <a:xfrm>
            <a:off x="7329444" y="1669290"/>
            <a:ext cx="1414730" cy="1001446"/>
            <a:chOff x="10425876" y="2366968"/>
            <a:chExt cx="2012122" cy="1424323"/>
          </a:xfrm>
        </p:grpSpPr>
        <p:grpSp>
          <p:nvGrpSpPr>
            <p:cNvPr id="28" name="memory 0x101">
              <a:extLst>
                <a:ext uri="{FF2B5EF4-FFF2-40B4-BE49-F238E27FC236}">
                  <a16:creationId xmlns:a16="http://schemas.microsoft.com/office/drawing/2014/main" id="{E086EC56-E1E5-494B-99EE-34FE2C972502}"/>
                </a:ext>
              </a:extLst>
            </p:cNvPr>
            <p:cNvGrpSpPr/>
            <p:nvPr/>
          </p:nvGrpSpPr>
          <p:grpSpPr>
            <a:xfrm>
              <a:off x="10425876" y="2366968"/>
              <a:ext cx="2012122" cy="1424323"/>
              <a:chOff x="7856708" y="2389269"/>
              <a:chExt cx="2012122" cy="1424323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618232C6-9B96-4651-9B30-C728CD840953}"/>
                  </a:ext>
                </a:extLst>
              </p:cNvPr>
              <p:cNvSpPr/>
              <p:nvPr/>
            </p:nvSpPr>
            <p:spPr>
              <a:xfrm>
                <a:off x="7888129" y="2389269"/>
                <a:ext cx="1980701" cy="8010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094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endParaRPr lang="ko-KR" altLang="en-US" sz="3094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2C6FB6-D1AE-430A-952A-EE9B8EE1DDB7}"/>
                  </a:ext>
                </a:extLst>
              </p:cNvPr>
              <p:cNvSpPr txBox="1"/>
              <p:nvPr/>
            </p:nvSpPr>
            <p:spPr>
              <a:xfrm>
                <a:off x="7856708" y="3157075"/>
                <a:ext cx="1363377" cy="65651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35718" tIns="35718" rIns="35718" bIns="35718" numCol="1" spcCol="38100" rtlCol="0" anchor="ctr">
                <a:spAutoFit/>
              </a:bodyPr>
              <a:lstStyle/>
              <a:p>
                <a:r>
                  <a:rPr lang="en-US" altLang="ko-KR" sz="2531" dirty="0">
                    <a:latin typeface="Arial" panose="020B0604020202020204" pitchFamily="34" charset="0"/>
                    <a:cs typeface="Arial" panose="020B0604020202020204" pitchFamily="34" charset="0"/>
                  </a:rPr>
                  <a:t>0x101</a:t>
                </a:r>
                <a:endParaRPr lang="ko-KR" altLang="en-US" sz="253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" name="memory10update">
              <a:extLst>
                <a:ext uri="{FF2B5EF4-FFF2-40B4-BE49-F238E27FC236}">
                  <a16:creationId xmlns:a16="http://schemas.microsoft.com/office/drawing/2014/main" id="{44618A9B-69FA-4AA4-8332-5E53AD13E147}"/>
                </a:ext>
              </a:extLst>
            </p:cNvPr>
            <p:cNvSpPr txBox="1"/>
            <p:nvPr/>
          </p:nvSpPr>
          <p:spPr>
            <a:xfrm>
              <a:off x="10917703" y="2427878"/>
              <a:ext cx="1241733" cy="715430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r>
                <a:rPr lang="en-US" altLang="ko-KR" sz="28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q: </a:t>
              </a:r>
              <a:r>
                <a:rPr lang="en-US" altLang="ko-KR" sz="28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ko-KR" alt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0" name="10로가는화살표">
            <a:extLst>
              <a:ext uri="{FF2B5EF4-FFF2-40B4-BE49-F238E27FC236}">
                <a16:creationId xmlns:a16="http://schemas.microsoft.com/office/drawing/2014/main" id="{2D2EA9F6-F365-4F4F-BD12-ECA28C978FF2}"/>
              </a:ext>
            </a:extLst>
          </p:cNvPr>
          <p:cNvSpPr/>
          <p:nvPr/>
        </p:nvSpPr>
        <p:spPr>
          <a:xfrm>
            <a:off x="2908439" y="2235010"/>
            <a:ext cx="4571859" cy="2380659"/>
          </a:xfrm>
          <a:custGeom>
            <a:avLst/>
            <a:gdLst>
              <a:gd name="connsiteX0" fmla="*/ 0 w 6734629"/>
              <a:gd name="connsiteY0" fmla="*/ 3309257 h 3385930"/>
              <a:gd name="connsiteX1" fmla="*/ 3251200 w 6734629"/>
              <a:gd name="connsiteY1" fmla="*/ 3164114 h 3385930"/>
              <a:gd name="connsiteX2" fmla="*/ 5718629 w 6734629"/>
              <a:gd name="connsiteY2" fmla="*/ 1436914 h 3385930"/>
              <a:gd name="connsiteX3" fmla="*/ 6734629 w 6734629"/>
              <a:gd name="connsiteY3" fmla="*/ 0 h 3385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34629" h="3385930">
                <a:moveTo>
                  <a:pt x="0" y="3309257"/>
                </a:moveTo>
                <a:cubicBezTo>
                  <a:pt x="1149047" y="3392714"/>
                  <a:pt x="2298095" y="3476171"/>
                  <a:pt x="3251200" y="3164114"/>
                </a:cubicBezTo>
                <a:cubicBezTo>
                  <a:pt x="4204305" y="2852057"/>
                  <a:pt x="5138058" y="1964266"/>
                  <a:pt x="5718629" y="1436914"/>
                </a:cubicBezTo>
                <a:cubicBezTo>
                  <a:pt x="6299200" y="909562"/>
                  <a:pt x="6516914" y="454781"/>
                  <a:pt x="6734629" y="0"/>
                </a:cubicBezTo>
              </a:path>
            </a:pathLst>
          </a:custGeom>
          <a:noFill/>
          <a:ln w="57150" cap="flat">
            <a:solidFill>
              <a:srgbClr val="FF0000"/>
            </a:solidFill>
            <a:prstDash val="dash"/>
            <a:miter lim="400000"/>
            <a:headEnd type="none" w="med" len="med"/>
            <a:tailEnd type="arrow" w="med" len="med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1" tIns="32145" rIns="64291" bIns="32145" numCol="1" spcCol="38100" rtlCol="0" anchor="t">
            <a:noAutofit/>
          </a:bodyPr>
          <a:lstStyle/>
          <a:p>
            <a:pPr defTabSz="642915" hangingPunct="0"/>
            <a:endParaRPr lang="ko-KR" altLang="en-US" sz="1266">
              <a:solidFill>
                <a:srgbClr val="000000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16123A5-984D-4F7D-AD4C-664AE1A4752D}"/>
              </a:ext>
            </a:extLst>
          </p:cNvPr>
          <p:cNvGrpSpPr/>
          <p:nvPr/>
        </p:nvGrpSpPr>
        <p:grpSpPr>
          <a:xfrm>
            <a:off x="776410" y="1248924"/>
            <a:ext cx="3396179" cy="770999"/>
            <a:chOff x="628170" y="1898073"/>
            <a:chExt cx="4830268" cy="1096565"/>
          </a:xfrm>
        </p:grpSpPr>
        <p:sp>
          <p:nvSpPr>
            <p:cNvPr id="56" name="말풍선: 타원형 55">
              <a:extLst>
                <a:ext uri="{FF2B5EF4-FFF2-40B4-BE49-F238E27FC236}">
                  <a16:creationId xmlns:a16="http://schemas.microsoft.com/office/drawing/2014/main" id="{94B31885-8CF5-48B1-A7CF-7EC47EAD174D}"/>
                </a:ext>
              </a:extLst>
            </p:cNvPr>
            <p:cNvSpPr/>
            <p:nvPr/>
          </p:nvSpPr>
          <p:spPr>
            <a:xfrm>
              <a:off x="719329" y="1898073"/>
              <a:ext cx="4739109" cy="1096565"/>
            </a:xfrm>
            <a:prstGeom prst="wedgeEllipseCallout">
              <a:avLst>
                <a:gd name="adj1" fmla="val -55863"/>
                <a:gd name="adj2" fmla="val 88756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ko-KR" sz="3094" b="1" dirty="0"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  <a:sym typeface="Gill Sans"/>
                </a:rPr>
                <a:t>Provenance</a:t>
              </a:r>
              <a:endParaRPr lang="ko-KR" altLang="en-US" sz="3094" b="1" dirty="0" err="1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/>
              </a:endParaRPr>
            </a:p>
          </p:txBody>
        </p:sp>
        <p:sp>
          <p:nvSpPr>
            <p:cNvPr id="57" name="말풍선: 타원형 56">
              <a:extLst>
                <a:ext uri="{FF2B5EF4-FFF2-40B4-BE49-F238E27FC236}">
                  <a16:creationId xmlns:a16="http://schemas.microsoft.com/office/drawing/2014/main" id="{22570D49-FF10-4F67-8EAE-B030F7C45C20}"/>
                </a:ext>
              </a:extLst>
            </p:cNvPr>
            <p:cNvSpPr/>
            <p:nvPr/>
          </p:nvSpPr>
          <p:spPr>
            <a:xfrm>
              <a:off x="628170" y="1985440"/>
              <a:ext cx="4739109" cy="1006029"/>
            </a:xfrm>
            <a:prstGeom prst="wedgeEllipseCallout">
              <a:avLst>
                <a:gd name="adj1" fmla="val -4410"/>
                <a:gd name="adj2" fmla="val 9209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  <a:sym typeface="Gill Sans"/>
                </a:rPr>
                <a:t>나의 출신</a:t>
              </a:r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0BA97F-DC09-4ADA-99CA-74BC911F53F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pPr/>
              <a:t>7</a:t>
            </a:fld>
            <a:endParaRPr lang="en-US" altLang="ko-KR" dirty="0"/>
          </a:p>
        </p:txBody>
      </p:sp>
      <p:sp>
        <p:nvSpPr>
          <p:cNvPr id="80" name="큰화살표">
            <a:extLst>
              <a:ext uri="{FF2B5EF4-FFF2-40B4-BE49-F238E27FC236}">
                <a16:creationId xmlns:a16="http://schemas.microsoft.com/office/drawing/2014/main" id="{9001CF60-CBA4-4130-B0CE-1BF3EBC87706}"/>
              </a:ext>
            </a:extLst>
          </p:cNvPr>
          <p:cNvSpPr/>
          <p:nvPr/>
        </p:nvSpPr>
        <p:spPr>
          <a:xfrm>
            <a:off x="8649767" y="3435894"/>
            <a:ext cx="1530711" cy="1560649"/>
          </a:xfrm>
          <a:custGeom>
            <a:avLst/>
            <a:gdLst>
              <a:gd name="connsiteX0" fmla="*/ 1753643 w 1982336"/>
              <a:gd name="connsiteY0" fmla="*/ 0 h 2022913"/>
              <a:gd name="connsiteX1" fmla="*/ 1979112 w 1982336"/>
              <a:gd name="connsiteY1" fmla="*/ 964504 h 2022913"/>
              <a:gd name="connsiteX2" fmla="*/ 1603331 w 1982336"/>
              <a:gd name="connsiteY2" fmla="*/ 1903956 h 2022913"/>
              <a:gd name="connsiteX3" fmla="*/ 0 w 1982336"/>
              <a:gd name="connsiteY3" fmla="*/ 1979112 h 2022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2336" h="2022913">
                <a:moveTo>
                  <a:pt x="1753643" y="0"/>
                </a:moveTo>
                <a:cubicBezTo>
                  <a:pt x="1878903" y="323589"/>
                  <a:pt x="2004164" y="647178"/>
                  <a:pt x="1979112" y="964504"/>
                </a:cubicBezTo>
                <a:cubicBezTo>
                  <a:pt x="1954060" y="1281830"/>
                  <a:pt x="1933183" y="1734855"/>
                  <a:pt x="1603331" y="1903956"/>
                </a:cubicBezTo>
                <a:cubicBezTo>
                  <a:pt x="1273479" y="2073057"/>
                  <a:pt x="636739" y="2026084"/>
                  <a:pt x="0" y="1979112"/>
                </a:cubicBezTo>
              </a:path>
            </a:pathLst>
          </a:custGeom>
          <a:noFill/>
          <a:ln w="57150" cap="flat">
            <a:solidFill>
              <a:srgbClr val="FF0000"/>
            </a:solidFill>
            <a:prstDash val="dash"/>
            <a:miter lim="400000"/>
            <a:headEnd type="none" w="med" len="med"/>
            <a:tailEnd type="arrow" w="med" len="med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1" tIns="32145" rIns="64291" bIns="32145" numCol="1" spcCol="38100" rtlCol="0" anchor="t">
            <a:noAutofit/>
          </a:bodyPr>
          <a:lstStyle/>
          <a:p>
            <a:pPr defTabSz="642915"/>
            <a:endParaRPr lang="ko-KR" altLang="en-US" sz="1266" dirty="0">
              <a:latin typeface="Abadi" panose="020B06040201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말풍선: 타원형 57">
                <a:extLst>
                  <a:ext uri="{FF2B5EF4-FFF2-40B4-BE49-F238E27FC236}">
                    <a16:creationId xmlns:a16="http://schemas.microsoft.com/office/drawing/2014/main" id="{CEEFFE67-D484-48DC-92A4-19B10F22DFE6}"/>
                  </a:ext>
                </a:extLst>
              </p:cNvPr>
              <p:cNvSpPr/>
              <p:nvPr/>
            </p:nvSpPr>
            <p:spPr>
              <a:xfrm>
                <a:off x="4538626" y="4595006"/>
                <a:ext cx="5883344" cy="2110130"/>
              </a:xfrm>
              <a:prstGeom prst="wedgeEllipseCallout">
                <a:avLst>
                  <a:gd name="adj1" fmla="val -40850"/>
                  <a:gd name="adj2" fmla="val -55675"/>
                </a:avLst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8" tIns="35718" rIns="35718" bIns="35718" numCol="1" spcCol="38100" rtlCol="0" anchor="ctr">
                <a:spAutoFit/>
              </a:bodyPr>
              <a:lstStyle/>
              <a:p>
                <a:pPr algn="ctr"/>
                <a:r>
                  <a:rPr lang="ko-KR" altLang="en-US" sz="3094"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  <a:sym typeface="Gill Sans"/>
                  </a:rPr>
                  <a:t>출신</a:t>
                </a:r>
                <a:r>
                  <a:rPr lang="en-US" altLang="ko-KR" sz="3094"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  <a:sym typeface="Gill Sans"/>
                  </a:rPr>
                  <a:t> p </a:t>
                </a:r>
                <a14:m>
                  <m:oMath xmlns:m="http://schemas.openxmlformats.org/officeDocument/2006/math">
                    <m:r>
                      <a:rPr lang="en-US" altLang="ko-KR" sz="3094" i="1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Cambria Math" panose="02040503050406030204" pitchFamily="18" charset="0"/>
                        <a:cs typeface="Arial" panose="020B0604020202020204" pitchFamily="34" charset="0"/>
                        <a:sym typeface="Gill Sans"/>
                      </a:rPr>
                      <m:t>≠</m:t>
                    </m:r>
                  </m:oMath>
                </a14:m>
                <a:r>
                  <a:rPr lang="ko-KR" altLang="en-US" sz="3094"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  <a:sym typeface="Gill Sans"/>
                  </a:rPr>
                  <a:t> </a:t>
                </a:r>
                <a:r>
                  <a:rPr lang="en-US" altLang="ko-KR" sz="3094"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  <a:sym typeface="Gill Sans"/>
                  </a:rPr>
                  <a:t>q</a:t>
                </a:r>
                <a:r>
                  <a:rPr lang="ko-KR" altLang="en-US" sz="3094"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  <a:sym typeface="Gill Sans"/>
                  </a:rPr>
                  <a:t> 이기 때문에</a:t>
                </a:r>
                <a:endParaRPr lang="en-US" altLang="ko-KR" sz="3094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  <a:sym typeface="Gill Sans"/>
                </a:endParaRPr>
              </a:p>
              <a:p>
                <a:pPr algn="ctr"/>
                <a:r>
                  <a:rPr lang="ko-KR" altLang="en-US" sz="3094"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  <a:sym typeface="Gill Sans"/>
                  </a:rPr>
                  <a:t>정의되지 않은 행동</a:t>
                </a:r>
                <a:br>
                  <a:rPr lang="en-US" altLang="ko-KR" sz="3094"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  <a:sym typeface="Gill Sans"/>
                  </a:rPr>
                </a:br>
                <a:r>
                  <a:rPr lang="en-US" altLang="ko-KR" sz="3094"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  <a:sym typeface="Gill Sans"/>
                  </a:rPr>
                  <a:t>(Undefined Behavior)</a:t>
                </a:r>
                <a:endParaRPr lang="ko-KR" altLang="en-US" sz="3094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  <a:sym typeface="Gill Sans"/>
                </a:endParaRPr>
              </a:p>
            </p:txBody>
          </p:sp>
        </mc:Choice>
        <mc:Fallback>
          <p:sp>
            <p:nvSpPr>
              <p:cNvPr id="58" name="말풍선: 타원형 57">
                <a:extLst>
                  <a:ext uri="{FF2B5EF4-FFF2-40B4-BE49-F238E27FC236}">
                    <a16:creationId xmlns:a16="http://schemas.microsoft.com/office/drawing/2014/main" id="{CEEFFE67-D484-48DC-92A4-19B10F22DF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626" y="4595006"/>
                <a:ext cx="5883344" cy="2110130"/>
              </a:xfrm>
              <a:prstGeom prst="wedgeEllipseCallout">
                <a:avLst>
                  <a:gd name="adj1" fmla="val -40850"/>
                  <a:gd name="adj2" fmla="val -55675"/>
                </a:avLst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>
            <a:extLst>
              <a:ext uri="{FF2B5EF4-FFF2-40B4-BE49-F238E27FC236}">
                <a16:creationId xmlns:a16="http://schemas.microsoft.com/office/drawing/2014/main" id="{88227887-DD79-7242-837A-ECCDD1E5225B}"/>
              </a:ext>
            </a:extLst>
          </p:cNvPr>
          <p:cNvSpPr/>
          <p:nvPr/>
        </p:nvSpPr>
        <p:spPr>
          <a:xfrm>
            <a:off x="147512" y="6248132"/>
            <a:ext cx="36134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https://godbolt.org/z/9eNt6w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121770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6" grpId="0" animBg="1"/>
      <p:bldP spid="40" grpId="0" animBg="1"/>
      <p:bldP spid="5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DC1E96-C5A1-4A3B-B6CC-44DD8C7A3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4401D-A11C-496A-8B2A-2D011F69093F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D0D4F2E5-F774-4586-898F-4A473D5AA61D}"/>
              </a:ext>
            </a:extLst>
          </p:cNvPr>
          <p:cNvSpPr txBox="1">
            <a:spLocks/>
          </p:cNvSpPr>
          <p:nvPr/>
        </p:nvSpPr>
        <p:spPr>
          <a:xfrm>
            <a:off x="327524" y="-29372"/>
            <a:ext cx="11608914" cy="162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56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그렇다면 정수는</a:t>
            </a:r>
            <a:r>
              <a:rPr lang="en-US" altLang="ko-KR" sz="56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ko-KR" altLang="en-US" sz="563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B63708BB-5801-42CE-976F-78113DD8D6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6049905"/>
                  </p:ext>
                </p:extLst>
              </p:nvPr>
            </p:nvGraphicFramePr>
            <p:xfrm>
              <a:off x="228598" y="1986351"/>
              <a:ext cx="11424922" cy="2885298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2951482">
                      <a:extLst>
                        <a:ext uri="{9D8B030D-6E8A-4147-A177-3AD203B41FA5}">
                          <a16:colId xmlns:a16="http://schemas.microsoft.com/office/drawing/2014/main" val="786976685"/>
                        </a:ext>
                      </a:extLst>
                    </a:gridCol>
                    <a:gridCol w="3830320">
                      <a:extLst>
                        <a:ext uri="{9D8B030D-6E8A-4147-A177-3AD203B41FA5}">
                          <a16:colId xmlns:a16="http://schemas.microsoft.com/office/drawing/2014/main" val="845574006"/>
                        </a:ext>
                      </a:extLst>
                    </a:gridCol>
                    <a:gridCol w="4643120">
                      <a:extLst>
                        <a:ext uri="{9D8B030D-6E8A-4147-A177-3AD203B41FA5}">
                          <a16:colId xmlns:a16="http://schemas.microsoft.com/office/drawing/2014/main" val="464632728"/>
                        </a:ext>
                      </a:extLst>
                    </a:gridCol>
                  </a:tblGrid>
                  <a:tr h="680578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3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Assembly</a:t>
                          </a:r>
                        </a:p>
                        <a:p>
                          <a:pPr algn="ctr" latinLnBrk="1"/>
                          <a:r>
                            <a:rPr lang="en-US" altLang="ko-KR" sz="3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(x86-64, ARM, ..)</a:t>
                          </a:r>
                          <a:endParaRPr lang="ko-KR" alt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3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LLVM IR</a:t>
                          </a:r>
                          <a:endParaRPr lang="ko-KR" alt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78110189"/>
                      </a:ext>
                    </a:extLst>
                  </a:tr>
                  <a:tr h="99453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3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Pointer</a:t>
                          </a:r>
                          <a:endParaRPr lang="ko-KR" alt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[0, </m:t>
                                </m:r>
                                <m:sSup>
                                  <m:sSupPr>
                                    <m:ctrlP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64</m:t>
                                    </m:r>
                                  </m:sup>
                                </m:sSup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14:m>
                            <m:oMath xmlns:m="http://schemas.openxmlformats.org/officeDocument/2006/math"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[0, </m:t>
                              </m:r>
                              <m:sSup>
                                <m:sSupPr>
                                  <m:ctrlPr>
                                    <a:rPr lang="en-US" altLang="ko-KR" sz="32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32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ko-KR" sz="32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64</m:t>
                                  </m:r>
                                </m:sup>
                              </m:sSup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ko-KR" altLang="en-US" sz="3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altLang="ko-KR" sz="3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+ </a:t>
                          </a:r>
                          <a:r>
                            <a:rPr lang="ko-KR" altLang="en-US" sz="320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출신지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49633337"/>
                      </a:ext>
                    </a:extLst>
                  </a:tr>
                  <a:tr h="82396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3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Integer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[0, </m:t>
                                </m:r>
                                <m:sSup>
                                  <m:sSupPr>
                                    <m:ctrlP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64</m:t>
                                    </m:r>
                                  </m:sup>
                                </m:sSup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3200" b="1" dirty="0">
                            <a:solidFill>
                              <a:srgbClr val="FF000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[0, </m:t>
                              </m:r>
                              <m:sSup>
                                <m:sSupPr>
                                  <m:ctrlPr>
                                    <a:rPr lang="en-US" altLang="ko-KR" sz="32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32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ko-KR" sz="32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64</m:t>
                                  </m:r>
                                </m:sup>
                              </m:sSup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ko-KR" altLang="en-US" sz="3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altLang="ko-KR" sz="3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+ </a:t>
                          </a:r>
                          <a:r>
                            <a:rPr lang="en-US" altLang="ko-KR" sz="4400" b="1" dirty="0">
                              <a:solidFill>
                                <a:srgbClr val="FF00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?</a:t>
                          </a:r>
                          <a:endParaRPr lang="ko-KR" altLang="en-US" sz="3200" b="1" dirty="0">
                            <a:solidFill>
                              <a:srgbClr val="FF000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9950568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B63708BB-5801-42CE-976F-78113DD8D6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6049905"/>
                  </p:ext>
                </p:extLst>
              </p:nvPr>
            </p:nvGraphicFramePr>
            <p:xfrm>
              <a:off x="228598" y="1986351"/>
              <a:ext cx="11424922" cy="2885298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2951482">
                      <a:extLst>
                        <a:ext uri="{9D8B030D-6E8A-4147-A177-3AD203B41FA5}">
                          <a16:colId xmlns:a16="http://schemas.microsoft.com/office/drawing/2014/main" val="786976685"/>
                        </a:ext>
                      </a:extLst>
                    </a:gridCol>
                    <a:gridCol w="3830320">
                      <a:extLst>
                        <a:ext uri="{9D8B030D-6E8A-4147-A177-3AD203B41FA5}">
                          <a16:colId xmlns:a16="http://schemas.microsoft.com/office/drawing/2014/main" val="845574006"/>
                        </a:ext>
                      </a:extLst>
                    </a:gridCol>
                    <a:gridCol w="4643120">
                      <a:extLst>
                        <a:ext uri="{9D8B030D-6E8A-4147-A177-3AD203B41FA5}">
                          <a16:colId xmlns:a16="http://schemas.microsoft.com/office/drawing/2014/main" val="464632728"/>
                        </a:ext>
                      </a:extLst>
                    </a:gridCol>
                  </a:tblGrid>
                  <a:tr h="106680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3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Assembly</a:t>
                          </a:r>
                        </a:p>
                        <a:p>
                          <a:pPr algn="ctr" latinLnBrk="1"/>
                          <a:r>
                            <a:rPr lang="en-US" altLang="ko-KR" sz="3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(x86-64, ARM, ..)</a:t>
                          </a:r>
                          <a:endParaRPr lang="ko-KR" alt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3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LLVM IR</a:t>
                          </a:r>
                          <a:endParaRPr lang="ko-KR" alt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78110189"/>
                      </a:ext>
                    </a:extLst>
                  </a:tr>
                  <a:tr h="99453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3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Pointer</a:t>
                          </a:r>
                          <a:endParaRPr lang="ko-KR" alt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7152" t="-113924" r="-121192" b="-1075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46175" t="-113924" b="-1075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9633337"/>
                      </a:ext>
                    </a:extLst>
                  </a:tr>
                  <a:tr h="82396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3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Integer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7152" t="-260000" r="-121192" b="-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46175" t="-260000" b="-3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950568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51C964AC-EBF7-473A-9D11-E2BBA54547F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477636" y="2084843"/>
            <a:ext cx="1175884" cy="11758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F00FDA-218C-4A8A-B594-58F843658790}"/>
              </a:ext>
            </a:extLst>
          </p:cNvPr>
          <p:cNvSpPr txBox="1"/>
          <p:nvPr/>
        </p:nvSpPr>
        <p:spPr>
          <a:xfrm>
            <a:off x="2667000" y="7021974"/>
            <a:ext cx="19964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알 수 없는 작성자 님의 </a:t>
            </a:r>
            <a:r>
              <a:rPr lang="ko-KR" altLang="en-US" sz="900">
                <a:hlinkClick r:id="rId5" tooltip="https://commons.wikimedia.org/wiki/File:Yes_check.svg"/>
              </a:rPr>
              <a:t>이 사진</a:t>
            </a:r>
            <a:r>
              <a:rPr lang="ko-KR" altLang="en-US" sz="900"/>
              <a:t>에는 </a:t>
            </a:r>
            <a:r>
              <a:rPr lang="ko-KR" altLang="en-US" sz="900">
                <a:hlinkClick r:id="rId6" tooltip="https://creativecommons.org/licenses/by-sa/3.0/"/>
              </a:rPr>
              <a:t>CC BY-SA</a:t>
            </a:r>
            <a:r>
              <a:rPr lang="ko-KR" altLang="en-US" sz="900"/>
              <a:t> 라이선스가 적용됩니다.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BB41AA5-5A7F-4CA9-8813-70018EDBF7A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rot="8121602" flipH="1">
            <a:off x="6265548" y="3302595"/>
            <a:ext cx="920190" cy="13013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CC1F42-E2EF-4E88-8BC7-FA7544EA6C6C}"/>
              </a:ext>
            </a:extLst>
          </p:cNvPr>
          <p:cNvSpPr txBox="1"/>
          <p:nvPr/>
        </p:nvSpPr>
        <p:spPr>
          <a:xfrm>
            <a:off x="5102859" y="3779520"/>
            <a:ext cx="1490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변환</a:t>
            </a:r>
          </a:p>
        </p:txBody>
      </p:sp>
    </p:spTree>
    <p:extLst>
      <p:ext uri="{BB962C8B-B14F-4D97-AF65-F5344CB8AC3E}">
        <p14:creationId xmlns:p14="http://schemas.microsoft.com/office/powerpoint/2010/main" val="3376437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hanged3">
            <a:extLst>
              <a:ext uri="{FF2B5EF4-FFF2-40B4-BE49-F238E27FC236}">
                <a16:creationId xmlns:a16="http://schemas.microsoft.com/office/drawing/2014/main" id="{AF70B0EF-58CE-4A87-8F1C-CBE6C9FB3C75}"/>
              </a:ext>
            </a:extLst>
          </p:cNvPr>
          <p:cNvSpPr/>
          <p:nvPr/>
        </p:nvSpPr>
        <p:spPr>
          <a:xfrm>
            <a:off x="1016190" y="5665667"/>
            <a:ext cx="1896623" cy="331756"/>
          </a:xfrm>
          <a:prstGeom prst="rect">
            <a:avLst/>
          </a:prstGeom>
          <a:solidFill>
            <a:srgbClr val="FF3399">
              <a:alpha val="40000"/>
            </a:srgbClr>
          </a:solidFill>
          <a:ln w="1905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1687" dirty="0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sp>
        <p:nvSpPr>
          <p:cNvPr id="23" name="changed2">
            <a:extLst>
              <a:ext uri="{FF2B5EF4-FFF2-40B4-BE49-F238E27FC236}">
                <a16:creationId xmlns:a16="http://schemas.microsoft.com/office/drawing/2014/main" id="{D84C9EBE-0E0E-421E-BD58-FA21132A936F}"/>
              </a:ext>
            </a:extLst>
          </p:cNvPr>
          <p:cNvSpPr/>
          <p:nvPr/>
        </p:nvSpPr>
        <p:spPr>
          <a:xfrm>
            <a:off x="1016190" y="2902025"/>
            <a:ext cx="3511563" cy="331756"/>
          </a:xfrm>
          <a:prstGeom prst="rect">
            <a:avLst/>
          </a:prstGeom>
          <a:solidFill>
            <a:srgbClr val="FF3399">
              <a:alpha val="40000"/>
            </a:srgbClr>
          </a:solidFill>
          <a:ln w="1905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1687" dirty="0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sp>
        <p:nvSpPr>
          <p:cNvPr id="24" name="changed1">
            <a:extLst>
              <a:ext uri="{FF2B5EF4-FFF2-40B4-BE49-F238E27FC236}">
                <a16:creationId xmlns:a16="http://schemas.microsoft.com/office/drawing/2014/main" id="{91E054AA-DAD7-4AB3-864C-9DB76504642D}"/>
              </a:ext>
            </a:extLst>
          </p:cNvPr>
          <p:cNvSpPr/>
          <p:nvPr/>
        </p:nvSpPr>
        <p:spPr>
          <a:xfrm>
            <a:off x="7324155" y="2902025"/>
            <a:ext cx="2585486" cy="331756"/>
          </a:xfrm>
          <a:prstGeom prst="rect">
            <a:avLst/>
          </a:prstGeom>
          <a:solidFill>
            <a:srgbClr val="FF3399">
              <a:alpha val="40000"/>
            </a:srgbClr>
          </a:solidFill>
          <a:ln w="1905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1687" dirty="0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273EEEC-B13C-4B99-BD50-912AD6537BC4}"/>
              </a:ext>
            </a:extLst>
          </p:cNvPr>
          <p:cNvGrpSpPr/>
          <p:nvPr/>
        </p:nvGrpSpPr>
        <p:grpSpPr>
          <a:xfrm>
            <a:off x="628408" y="2945340"/>
            <a:ext cx="10834728" cy="2589804"/>
            <a:chOff x="893763" y="4188905"/>
            <a:chExt cx="15409861" cy="3683389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9A322AE-3CEC-4DC0-9CBD-1F93C6275E1E}"/>
                </a:ext>
              </a:extLst>
            </p:cNvPr>
            <p:cNvSpPr/>
            <p:nvPr/>
          </p:nvSpPr>
          <p:spPr>
            <a:xfrm>
              <a:off x="11727044" y="6752534"/>
              <a:ext cx="390876" cy="569707"/>
            </a:xfrm>
            <a:prstGeom prst="roundRect">
              <a:avLst/>
            </a:prstGeom>
            <a:solidFill>
              <a:srgbClr val="3399FF">
                <a:alpha val="40000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410751" latinLnBrk="0" hangingPunct="0"/>
              <a:endParaRPr lang="ko-KR" altLang="en-US" sz="1969" dirty="0" err="1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/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D8BE3A97-973C-450F-9DA4-E3AC713F9F20}"/>
                </a:ext>
              </a:extLst>
            </p:cNvPr>
            <p:cNvSpPr/>
            <p:nvPr/>
          </p:nvSpPr>
          <p:spPr>
            <a:xfrm>
              <a:off x="13953774" y="4289041"/>
              <a:ext cx="390876" cy="569707"/>
            </a:xfrm>
            <a:prstGeom prst="roundRect">
              <a:avLst/>
            </a:prstGeom>
            <a:solidFill>
              <a:srgbClr val="3399FF">
                <a:alpha val="40000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410751" latinLnBrk="0" hangingPunct="0"/>
              <a:endParaRPr lang="ko-KR" altLang="en-US" sz="1969" dirty="0" err="1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F70BB16-F75D-4F55-BB63-5300AE59E0AE}"/>
                </a:ext>
              </a:extLst>
            </p:cNvPr>
            <p:cNvGrpSpPr/>
            <p:nvPr/>
          </p:nvGrpSpPr>
          <p:grpSpPr>
            <a:xfrm>
              <a:off x="893763" y="4188905"/>
              <a:ext cx="15409861" cy="3683389"/>
              <a:chOff x="893763" y="4188905"/>
              <a:chExt cx="15409861" cy="3683389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E89F37E7-7A3D-4409-BE9A-30B43739BE72}"/>
                  </a:ext>
                </a:extLst>
              </p:cNvPr>
              <p:cNvGrpSpPr/>
              <p:nvPr/>
            </p:nvGrpSpPr>
            <p:grpSpPr>
              <a:xfrm>
                <a:off x="893763" y="4188905"/>
                <a:ext cx="15409861" cy="3683389"/>
                <a:chOff x="893763" y="4188905"/>
                <a:chExt cx="15409861" cy="3683389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001390B5-3D5F-4F73-BDDB-186E332058F2}"/>
                    </a:ext>
                  </a:extLst>
                </p:cNvPr>
                <p:cNvSpPr/>
                <p:nvPr/>
              </p:nvSpPr>
              <p:spPr>
                <a:xfrm>
                  <a:off x="7530845" y="6538739"/>
                  <a:ext cx="2072612" cy="1333555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35718" tIns="35718" rIns="35718" bIns="35718" numCol="1" spcCol="38100" rtlCol="0" anchor="ctr">
                  <a:spAutoFit/>
                </a:bodyPr>
                <a:lstStyle/>
                <a:p>
                  <a:pPr algn="ctr"/>
                  <a:r>
                    <a:rPr lang="en-US" altLang="ko-KR" sz="2812" dirty="0">
                      <a:solidFill>
                        <a:schemeClr val="bg1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  <a:sym typeface="Gill Sans"/>
                    </a:rPr>
                    <a:t>constant</a:t>
                  </a:r>
                </a:p>
                <a:p>
                  <a:pPr algn="ctr"/>
                  <a:r>
                    <a:rPr lang="en-US" altLang="ko-KR" sz="2812" dirty="0">
                      <a:solidFill>
                        <a:schemeClr val="bg1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  <a:sym typeface="Gill Sans"/>
                    </a:rPr>
                    <a:t>prop.</a:t>
                  </a:r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6C587C2-A67F-43F8-AE73-BB72AF0A0741}"/>
                    </a:ext>
                  </a:extLst>
                </p:cNvPr>
                <p:cNvSpPr txBox="1"/>
                <p:nvPr/>
              </p:nvSpPr>
              <p:spPr>
                <a:xfrm>
                  <a:off x="893763" y="4188906"/>
                  <a:ext cx="6300743" cy="3665312"/>
                </a:xfrm>
                <a:prstGeom prst="rect">
                  <a:avLst/>
                </a:prstGeom>
                <a:noFill/>
                <a:ln w="57150">
                  <a:solidFill>
                    <a:schemeClr val="tx2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75935" tIns="75935" rIns="75935" bIns="75935" numCol="1" spcCol="38100" rtlCol="0" anchor="ctr">
                  <a:spAutoFit/>
                </a:bodyPr>
                <a:lstStyle/>
                <a:p>
                  <a:pPr algn="l"/>
                  <a:r>
                    <a:rPr lang="en-US" altLang="ko-KR" sz="225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char p[1],q[1] = {0};</a:t>
                  </a:r>
                </a:p>
                <a:p>
                  <a:pPr algn="l"/>
                  <a:r>
                    <a:rPr lang="en-US" altLang="ko-KR" sz="225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int </a:t>
                  </a:r>
                  <a:r>
                    <a:rPr lang="en-US" altLang="ko-KR" sz="2250" dirty="0" err="1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ip</a:t>
                  </a:r>
                  <a:r>
                    <a:rPr lang="en-US" altLang="ko-KR" sz="225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 = (int)(p+1);</a:t>
                  </a:r>
                </a:p>
                <a:p>
                  <a:pPr algn="l"/>
                  <a:r>
                    <a:rPr lang="en-US" altLang="ko-KR" sz="225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int </a:t>
                  </a:r>
                  <a:r>
                    <a:rPr lang="en-US" altLang="ko-KR" sz="2250" dirty="0" err="1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iq</a:t>
                  </a:r>
                  <a:r>
                    <a:rPr lang="en-US" altLang="ko-KR" sz="225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 = (int)q;</a:t>
                  </a:r>
                </a:p>
                <a:p>
                  <a:pPr algn="l"/>
                  <a:r>
                    <a:rPr lang="en-US" altLang="ko-KR" sz="225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if (</a:t>
                  </a:r>
                  <a:r>
                    <a:rPr lang="en-US" altLang="ko-KR" sz="2250" dirty="0" err="1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iq</a:t>
                  </a:r>
                  <a:r>
                    <a:rPr lang="en-US" altLang="ko-KR" sz="225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 == </a:t>
                  </a:r>
                  <a:r>
                    <a:rPr lang="en-US" altLang="ko-KR" sz="2250" dirty="0" err="1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ip</a:t>
                  </a:r>
                  <a:r>
                    <a:rPr lang="en-US" altLang="ko-KR" sz="225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) {</a:t>
                  </a:r>
                </a:p>
                <a:p>
                  <a:pPr algn="l"/>
                  <a:r>
                    <a:rPr lang="en-US" altLang="ko-KR" sz="225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  *(p+1) = 10;</a:t>
                  </a:r>
                </a:p>
                <a:p>
                  <a:pPr algn="l"/>
                  <a:r>
                    <a:rPr lang="en-US" altLang="ko-KR" sz="225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  print(q[0]);</a:t>
                  </a:r>
                </a:p>
                <a:p>
                  <a:pPr algn="l"/>
                  <a:r>
                    <a:rPr lang="en-US" altLang="ko-KR" sz="225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}</a:t>
                  </a:r>
                </a:p>
              </p:txBody>
            </p:sp>
            <p:sp>
              <p:nvSpPr>
                <p:cNvPr id="8" name="화살표: 오른쪽 7">
                  <a:extLst>
                    <a:ext uri="{FF2B5EF4-FFF2-40B4-BE49-F238E27FC236}">
                      <a16:creationId xmlns:a16="http://schemas.microsoft.com/office/drawing/2014/main" id="{764986D7-BA3F-4D17-978A-6B4F43BD6AF5}"/>
                    </a:ext>
                  </a:extLst>
                </p:cNvPr>
                <p:cNvSpPr/>
                <p:nvPr/>
              </p:nvSpPr>
              <p:spPr>
                <a:xfrm>
                  <a:off x="7868504" y="5079749"/>
                  <a:ext cx="1478144" cy="1426427"/>
                </a:xfrm>
                <a:prstGeom prst="rightArrow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35718" tIns="35718" rIns="35718" bIns="35718" numCol="1" spcCol="38100" rtlCol="0" anchor="ctr">
                  <a:spAutoFit/>
                </a:bodyPr>
                <a:lstStyle/>
                <a:p>
                  <a:endParaRPr lang="ko-KR" altLang="en-US" sz="2812"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rial Black" panose="020B0A04020102020204" pitchFamily="34" charset="0"/>
                    <a:sym typeface="Gill Sans"/>
                  </a:endParaRP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6DB4F5C-B868-47E4-9790-B9DA0FB55D13}"/>
                    </a:ext>
                  </a:extLst>
                </p:cNvPr>
                <p:cNvSpPr txBox="1"/>
                <p:nvPr/>
              </p:nvSpPr>
              <p:spPr>
                <a:xfrm>
                  <a:off x="9908809" y="4188905"/>
                  <a:ext cx="6394815" cy="3665312"/>
                </a:xfrm>
                <a:prstGeom prst="rect">
                  <a:avLst/>
                </a:prstGeom>
                <a:noFill/>
                <a:ln w="57150">
                  <a:solidFill>
                    <a:schemeClr val="tx2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75935" tIns="75935" rIns="75935" bIns="75935" numCol="1" spcCol="38100" rtlCol="0" anchor="ctr">
                  <a:spAutoFit/>
                </a:bodyPr>
                <a:lstStyle/>
                <a:p>
                  <a:pPr algn="l"/>
                  <a:r>
                    <a:rPr lang="en-US" altLang="ko-KR" sz="225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char p[1],q[1] = {0};</a:t>
                  </a:r>
                </a:p>
                <a:p>
                  <a:pPr algn="l"/>
                  <a:r>
                    <a:rPr lang="en-US" altLang="ko-KR" sz="225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int </a:t>
                  </a:r>
                  <a:r>
                    <a:rPr lang="en-US" altLang="ko-KR" sz="2250" dirty="0" err="1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ip</a:t>
                  </a:r>
                  <a:r>
                    <a:rPr lang="en-US" altLang="ko-KR" sz="225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 = (int)(p+1);</a:t>
                  </a:r>
                </a:p>
                <a:p>
                  <a:pPr algn="l"/>
                  <a:r>
                    <a:rPr lang="en-US" altLang="ko-KR" sz="225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int </a:t>
                  </a:r>
                  <a:r>
                    <a:rPr lang="en-US" altLang="ko-KR" sz="2250" dirty="0" err="1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iq</a:t>
                  </a:r>
                  <a:r>
                    <a:rPr lang="en-US" altLang="ko-KR" sz="225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 = (int)q;</a:t>
                  </a:r>
                </a:p>
                <a:p>
                  <a:pPr algn="l"/>
                  <a:r>
                    <a:rPr lang="en-US" altLang="ko-KR" sz="225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if (</a:t>
                  </a:r>
                  <a:r>
                    <a:rPr lang="en-US" altLang="ko-KR" sz="2250" dirty="0" err="1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iq</a:t>
                  </a:r>
                  <a:r>
                    <a:rPr lang="en-US" altLang="ko-KR" sz="225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 == </a:t>
                  </a:r>
                  <a:r>
                    <a:rPr lang="en-US" altLang="ko-KR" sz="2250" dirty="0" err="1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ip</a:t>
                  </a:r>
                  <a:r>
                    <a:rPr lang="en-US" altLang="ko-KR" sz="225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) {</a:t>
                  </a:r>
                </a:p>
                <a:p>
                  <a:pPr algn="l"/>
                  <a:r>
                    <a:rPr lang="en-US" altLang="ko-KR" sz="225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  *(p+1) = 10;</a:t>
                  </a:r>
                </a:p>
                <a:p>
                  <a:pPr algn="l"/>
                  <a:r>
                    <a:rPr lang="en-US" altLang="ko-KR" sz="225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  print(0);</a:t>
                  </a:r>
                </a:p>
                <a:p>
                  <a:pPr algn="l"/>
                  <a:r>
                    <a:rPr lang="en-US" altLang="ko-KR" sz="225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}</a:t>
                  </a:r>
                </a:p>
              </p:txBody>
            </p:sp>
          </p:grpSp>
          <p:sp>
            <p:nvSpPr>
              <p:cNvPr id="103" name="자유형: 도형 102">
                <a:extLst>
                  <a:ext uri="{FF2B5EF4-FFF2-40B4-BE49-F238E27FC236}">
                    <a16:creationId xmlns:a16="http://schemas.microsoft.com/office/drawing/2014/main" id="{9A624E88-EE8F-43D2-AF60-C66655DE944C}"/>
                  </a:ext>
                </a:extLst>
              </p:cNvPr>
              <p:cNvSpPr/>
              <p:nvPr/>
            </p:nvSpPr>
            <p:spPr>
              <a:xfrm>
                <a:off x="12437999" y="4770120"/>
                <a:ext cx="2238121" cy="2319873"/>
              </a:xfrm>
              <a:custGeom>
                <a:avLst/>
                <a:gdLst>
                  <a:gd name="connsiteX0" fmla="*/ 1753643 w 1982336"/>
                  <a:gd name="connsiteY0" fmla="*/ 0 h 2022913"/>
                  <a:gd name="connsiteX1" fmla="*/ 1979112 w 1982336"/>
                  <a:gd name="connsiteY1" fmla="*/ 964504 h 2022913"/>
                  <a:gd name="connsiteX2" fmla="*/ 1603331 w 1982336"/>
                  <a:gd name="connsiteY2" fmla="*/ 1903956 h 2022913"/>
                  <a:gd name="connsiteX3" fmla="*/ 0 w 1982336"/>
                  <a:gd name="connsiteY3" fmla="*/ 1979112 h 2022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82336" h="2022913">
                    <a:moveTo>
                      <a:pt x="1753643" y="0"/>
                    </a:moveTo>
                    <a:cubicBezTo>
                      <a:pt x="1878903" y="323589"/>
                      <a:pt x="2004164" y="647178"/>
                      <a:pt x="1979112" y="964504"/>
                    </a:cubicBezTo>
                    <a:cubicBezTo>
                      <a:pt x="1954060" y="1281830"/>
                      <a:pt x="1933183" y="1734855"/>
                      <a:pt x="1603331" y="1903956"/>
                    </a:cubicBezTo>
                    <a:cubicBezTo>
                      <a:pt x="1273479" y="2073057"/>
                      <a:pt x="636739" y="2026084"/>
                      <a:pt x="0" y="1979112"/>
                    </a:cubicBezTo>
                  </a:path>
                </a:pathLst>
              </a:custGeom>
              <a:noFill/>
              <a:ln w="57150" cap="flat">
                <a:solidFill>
                  <a:srgbClr val="FF0000"/>
                </a:solidFill>
                <a:prstDash val="dash"/>
                <a:miter lim="400000"/>
                <a:headEnd type="none" w="med" len="med"/>
                <a:tailEnd type="arrow" w="med" len="med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4291" tIns="32145" rIns="64291" bIns="32145" numCol="1" spcCol="38100" rtlCol="0" anchor="t">
                <a:noAutofit/>
              </a:bodyPr>
              <a:lstStyle/>
              <a:p>
                <a:pPr defTabSz="642915"/>
                <a:endParaRPr lang="ko-KR" altLang="en-US" sz="1266" dirty="0">
                  <a:latin typeface="Abadi" panose="020B0604020104020204" pitchFamily="34" charset="0"/>
                </a:endParaRPr>
              </a:p>
            </p:txBody>
          </p:sp>
        </p:grpSp>
      </p:grpSp>
      <p:sp>
        <p:nvSpPr>
          <p:cNvPr id="41" name="제목 1">
            <a:extLst>
              <a:ext uri="{FF2B5EF4-FFF2-40B4-BE49-F238E27FC236}">
                <a16:creationId xmlns:a16="http://schemas.microsoft.com/office/drawing/2014/main" id="{32487D4F-9655-4BF3-BBE9-397910136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040" y="-20573"/>
            <a:ext cx="11411211" cy="1258895"/>
          </a:xfrm>
        </p:spPr>
        <p:txBody>
          <a:bodyPr>
            <a:noAutofit/>
          </a:bodyPr>
          <a:lstStyle/>
          <a:p>
            <a:pPr algn="ctr"/>
            <a:r>
              <a:rPr lang="ko-KR" altLang="en-US" sz="6000" dirty="0"/>
              <a:t>포인터</a:t>
            </a:r>
            <a:r>
              <a:rPr lang="en-US" altLang="ko-KR" sz="6000" dirty="0"/>
              <a:t>-</a:t>
            </a:r>
            <a:r>
              <a:rPr lang="ko-KR" altLang="en-US" sz="6000" dirty="0"/>
              <a:t>정수 변환 관련 버그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12BAC51-1E19-4D69-B626-AF57C8A88012}"/>
              </a:ext>
            </a:extLst>
          </p:cNvPr>
          <p:cNvSpPr txBox="1"/>
          <p:nvPr/>
        </p:nvSpPr>
        <p:spPr>
          <a:xfrm>
            <a:off x="646043" y="1436839"/>
            <a:ext cx="4412439" cy="2525975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623" tIns="50623" rIns="0" bIns="50623" numCol="1" spcCol="38100" rtlCol="0" anchor="ctr">
            <a:spAutoFit/>
          </a:bodyPr>
          <a:lstStyle/>
          <a:p>
            <a:pPr algn="l"/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char p[1],q[1]={0};</a:t>
            </a:r>
          </a:p>
          <a:p>
            <a:pPr algn="l"/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int </a:t>
            </a:r>
            <a:r>
              <a:rPr lang="en-US" altLang="ko-KR" sz="2250" dirty="0" err="1">
                <a:solidFill>
                  <a:srgbClr val="000000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 = (int)(p+1);</a:t>
            </a:r>
          </a:p>
          <a:p>
            <a:pPr algn="l"/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int </a:t>
            </a:r>
            <a:r>
              <a:rPr lang="en-US" altLang="ko-KR" sz="2250" dirty="0" err="1">
                <a:solidFill>
                  <a:srgbClr val="000000"/>
                </a:solidFill>
                <a:latin typeface="Consolas" panose="020B0609020204030204" pitchFamily="49" charset="0"/>
              </a:rPr>
              <a:t>iq</a:t>
            </a:r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 = (int)q;</a:t>
            </a:r>
          </a:p>
          <a:p>
            <a:pPr algn="l"/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if (</a:t>
            </a:r>
            <a:r>
              <a:rPr lang="en-US" altLang="ko-KR" sz="2250" dirty="0" err="1">
                <a:solidFill>
                  <a:schemeClr val="tx1"/>
                </a:solidFill>
                <a:latin typeface="Consolas" panose="020B0609020204030204" pitchFamily="49" charset="0"/>
              </a:rPr>
              <a:t>iq</a:t>
            </a:r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2250" dirty="0" err="1">
                <a:solidFill>
                  <a:schemeClr val="tx1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  *(char*)</a:t>
            </a:r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(int)(p+1)</a:t>
            </a:r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=10;</a:t>
            </a:r>
          </a:p>
          <a:p>
            <a:pPr algn="l"/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  print(q[0]);</a:t>
            </a:r>
          </a:p>
          <a:p>
            <a:pPr algn="l"/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516FB8A-DDE9-46A4-8233-88A321A9230E}"/>
              </a:ext>
            </a:extLst>
          </p:cNvPr>
          <p:cNvSpPr txBox="1"/>
          <p:nvPr/>
        </p:nvSpPr>
        <p:spPr>
          <a:xfrm>
            <a:off x="6966919" y="1436839"/>
            <a:ext cx="4496218" cy="2525975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623" tIns="50623" rIns="0" bIns="50623" numCol="1" spcCol="38100" rtlCol="0" anchor="ctr">
            <a:spAutoFit/>
          </a:bodyPr>
          <a:lstStyle/>
          <a:p>
            <a:pPr algn="l"/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char p[1],q[1]={0};</a:t>
            </a:r>
          </a:p>
          <a:p>
            <a:pPr algn="l"/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int </a:t>
            </a:r>
            <a:r>
              <a:rPr lang="en-US" altLang="ko-KR" sz="2250" dirty="0" err="1">
                <a:solidFill>
                  <a:srgbClr val="000000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 = (int)(p+1);</a:t>
            </a:r>
          </a:p>
          <a:p>
            <a:pPr algn="l"/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int </a:t>
            </a:r>
            <a:r>
              <a:rPr lang="en-US" altLang="ko-KR" sz="2250" dirty="0" err="1">
                <a:solidFill>
                  <a:srgbClr val="000000"/>
                </a:solidFill>
                <a:latin typeface="Consolas" panose="020B0609020204030204" pitchFamily="49" charset="0"/>
              </a:rPr>
              <a:t>iq</a:t>
            </a:r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 = (int)q;</a:t>
            </a:r>
          </a:p>
          <a:p>
            <a:pPr algn="l"/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if (</a:t>
            </a:r>
            <a:r>
              <a:rPr lang="en-US" altLang="ko-KR" sz="2250" dirty="0" err="1">
                <a:solidFill>
                  <a:schemeClr val="tx1"/>
                </a:solidFill>
                <a:latin typeface="Consolas" panose="020B0609020204030204" pitchFamily="49" charset="0"/>
              </a:rPr>
              <a:t>iq</a:t>
            </a:r>
            <a:r>
              <a:rPr lang="en-US" altLang="ko-KR" sz="2250" dirty="0">
                <a:solidFill>
                  <a:schemeClr val="tx1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2250" dirty="0" err="1">
                <a:solidFill>
                  <a:schemeClr val="tx1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  *(char*)</a:t>
            </a:r>
            <a:r>
              <a:rPr lang="en-US" altLang="ko-KR" sz="2250" dirty="0" err="1">
                <a:solidFill>
                  <a:schemeClr val="tx1"/>
                </a:solidFill>
                <a:latin typeface="Consolas" panose="020B0609020204030204" pitchFamily="49" charset="0"/>
              </a:rPr>
              <a:t>iq</a:t>
            </a:r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 = 10;</a:t>
            </a:r>
          </a:p>
          <a:p>
            <a:pPr algn="l"/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  print(q[0]);</a:t>
            </a:r>
          </a:p>
          <a:p>
            <a:pPr algn="l"/>
            <a:r>
              <a:rPr lang="en-US" altLang="ko-KR" sz="22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0" name="화살표: 오른쪽 89">
            <a:extLst>
              <a:ext uri="{FF2B5EF4-FFF2-40B4-BE49-F238E27FC236}">
                <a16:creationId xmlns:a16="http://schemas.microsoft.com/office/drawing/2014/main" id="{3B639BB4-8255-4B58-8E78-F63F8BDC41F6}"/>
              </a:ext>
            </a:extLst>
          </p:cNvPr>
          <p:cNvSpPr/>
          <p:nvPr/>
        </p:nvSpPr>
        <p:spPr>
          <a:xfrm flipH="1">
            <a:off x="5534786" y="2347239"/>
            <a:ext cx="1039288" cy="1002926"/>
          </a:xfrm>
          <a:prstGeom prst="right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endParaRPr lang="ko-KR" altLang="en-US" sz="2812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 Black" panose="020B0A04020102020204" pitchFamily="34" charset="0"/>
              <a:sym typeface="Gill Sans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5E05D5F-2162-4AE6-9B6B-513E8E741A89}"/>
              </a:ext>
            </a:extLst>
          </p:cNvPr>
          <p:cNvSpPr/>
          <p:nvPr/>
        </p:nvSpPr>
        <p:spPr>
          <a:xfrm>
            <a:off x="5321508" y="1330342"/>
            <a:ext cx="1461018" cy="937627"/>
          </a:xfrm>
          <a:prstGeom prst="rect">
            <a:avLst/>
          </a:prstGeom>
          <a:solidFill>
            <a:schemeClr val="accent1"/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algn="ctr"/>
            <a:r>
              <a:rPr lang="en-US" altLang="ko-KR" sz="2812" dirty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int. eq.</a:t>
            </a:r>
          </a:p>
          <a:p>
            <a:pPr algn="ctr"/>
            <a:r>
              <a:rPr lang="en-US" altLang="ko-KR" sz="2812" dirty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prop.</a:t>
            </a:r>
          </a:p>
        </p:txBody>
      </p:sp>
      <p:sp>
        <p:nvSpPr>
          <p:cNvPr id="93" name="화살표: 오른쪽 92">
            <a:extLst>
              <a:ext uri="{FF2B5EF4-FFF2-40B4-BE49-F238E27FC236}">
                <a16:creationId xmlns:a16="http://schemas.microsoft.com/office/drawing/2014/main" id="{6C63D17B-4907-4E92-A1C7-03E5B4500D61}"/>
              </a:ext>
            </a:extLst>
          </p:cNvPr>
          <p:cNvSpPr/>
          <p:nvPr/>
        </p:nvSpPr>
        <p:spPr>
          <a:xfrm rot="5400000">
            <a:off x="3690982" y="3494631"/>
            <a:ext cx="670518" cy="1002926"/>
          </a:xfrm>
          <a:prstGeom prst="right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endParaRPr lang="ko-KR" altLang="en-US" sz="2812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 Black" panose="020B0A04020102020204" pitchFamily="34" charset="0"/>
              <a:sym typeface="Gill Sans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CD75B50-22DC-471B-9561-DB36C618BDB2}"/>
              </a:ext>
            </a:extLst>
          </p:cNvPr>
          <p:cNvSpPr/>
          <p:nvPr/>
        </p:nvSpPr>
        <p:spPr>
          <a:xfrm>
            <a:off x="4550774" y="3580654"/>
            <a:ext cx="1015414" cy="937627"/>
          </a:xfrm>
          <a:prstGeom prst="rect">
            <a:avLst/>
          </a:prstGeom>
          <a:solidFill>
            <a:schemeClr val="accent1"/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algn="ctr"/>
            <a:r>
              <a:rPr lang="en-US" altLang="ko-KR" sz="2812" dirty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cast</a:t>
            </a:r>
          </a:p>
          <a:p>
            <a:pPr algn="ctr"/>
            <a:r>
              <a:rPr lang="en-US" altLang="ko-KR" sz="2812" dirty="0" err="1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elim</a:t>
            </a:r>
            <a:r>
              <a:rPr lang="en-US" altLang="ko-KR" sz="2812" dirty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A15BA5-F81E-4C89-9428-12D40D105ED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pPr/>
              <a:t>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75977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7771E-6 3.17708E-6 L -4.47771E-6 0.1795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88" grpId="0" animBg="1"/>
      <p:bldP spid="89" grpId="0" animBg="1"/>
      <p:bldP spid="90" grpId="0" animBg="1"/>
      <p:bldP spid="91" grpId="0" animBg="1"/>
      <p:bldP spid="93" grpId="0" animBg="1"/>
      <p:bldP spid="9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11254</TotalTime>
  <Words>3406</Words>
  <Application>Microsoft Macintosh PowerPoint</Application>
  <PresentationFormat>Widescreen</PresentationFormat>
  <Paragraphs>607</Paragraphs>
  <Slides>33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맑은 고딕</vt:lpstr>
      <vt:lpstr>Minion Pro</vt:lpstr>
      <vt:lpstr>Abadi</vt:lpstr>
      <vt:lpstr>Arial</vt:lpstr>
      <vt:lpstr>Arial Black</vt:lpstr>
      <vt:lpstr>Cambria Math</vt:lpstr>
      <vt:lpstr>Consolas</vt:lpstr>
      <vt:lpstr>Gill Sans</vt:lpstr>
      <vt:lpstr>Times New Roman</vt:lpstr>
      <vt:lpstr>Wingdings</vt:lpstr>
      <vt:lpstr>Office 테마</vt:lpstr>
      <vt:lpstr>포인터정수간의 변환을 안전하게 최적화하기</vt:lpstr>
      <vt:lpstr>European LLVM Developers’ Meeting (EuroLLVM)</vt:lpstr>
      <vt:lpstr>EuroLLVM에서 얻은 좋은 경험들</vt:lpstr>
      <vt:lpstr>안전성과 관련된 Technical Talk</vt:lpstr>
      <vt:lpstr>PowerPoint Presentation</vt:lpstr>
      <vt:lpstr>문제: 포인터가 순수한 숫자라면?</vt:lpstr>
      <vt:lpstr>LLVM의 해결책: 포인터는 자기 출신을 기억한다</vt:lpstr>
      <vt:lpstr>PowerPoint Presentation</vt:lpstr>
      <vt:lpstr>포인터-정수 변환 관련 버그</vt:lpstr>
      <vt:lpstr>포인터-정수 변환 관련 버그</vt:lpstr>
      <vt:lpstr>어느 최적화가 문제일까?</vt:lpstr>
      <vt:lpstr>원인은 정수의 정의에 따라 다르다</vt:lpstr>
      <vt:lpstr>정수도 자기 출신을 기억한다면?</vt:lpstr>
      <vt:lpstr>정수는 순수한 숫자일 뿐이라면?</vt:lpstr>
      <vt:lpstr>출신을 기억하는 정수는 자연스럽지 않다</vt:lpstr>
      <vt:lpstr>PowerPoint Presentation</vt:lpstr>
      <vt:lpstr>정수는 순수한 수일 뿐인 모델</vt:lpstr>
      <vt:lpstr>포인터정수 변환의 의미 [OOPSLA’18]</vt:lpstr>
      <vt:lpstr>우리 모델에서 옳지 않은 최적화</vt:lpstr>
      <vt:lpstr>성능 문제</vt:lpstr>
      <vt:lpstr>우리의 해결책</vt:lpstr>
      <vt:lpstr>포인터정수 변환을 줄이기 위해: 포인터 뺄셈 연산 도입</vt:lpstr>
      <vt:lpstr>정수포인터 변환을 줄이기 위해: load/store의 일반화 멈춤</vt:lpstr>
      <vt:lpstr>부분적으로 최적화 허용하기</vt:lpstr>
      <vt:lpstr>실험 결과: 1. 변환 연산의 수</vt:lpstr>
      <vt:lpstr>실험 결과: 2. 성능 변화</vt:lpstr>
      <vt:lpstr>결론</vt:lpstr>
      <vt:lpstr>PowerPoint Presentation</vt:lpstr>
      <vt:lpstr>PowerPoint Presentation</vt:lpstr>
      <vt:lpstr>Constant Propagation and Readonly function</vt:lpstr>
      <vt:lpstr>Integer Equality Propagation and Performance</vt:lpstr>
      <vt:lpstr>Sound Optimizations that are already in LLVM</vt:lpstr>
      <vt:lpstr>Delayed Inbounds Checking 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준영 이</dc:creator>
  <cp:lastModifiedBy>이 준영</cp:lastModifiedBy>
  <cp:revision>884</cp:revision>
  <dcterms:created xsi:type="dcterms:W3CDTF">2019-03-18T15:29:28Z</dcterms:created>
  <dcterms:modified xsi:type="dcterms:W3CDTF">2019-04-19T01:33:47Z</dcterms:modified>
</cp:coreProperties>
</file>